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FCE2-6FFF-7B77-9FDF-3AF18E115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E510D-7CB2-B703-C114-FD6AF352E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E8080-94A6-6DA3-8428-D179E6C4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50FA-1C29-1306-291D-476F5D7F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7893-8D49-E903-7CBD-6C6CC81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48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52D4A-1116-C5B1-517B-47D6AF80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2905B-FDBF-9A30-0CF7-5B1B91C1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12401-12BD-B731-41B4-37FE9655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40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2678-43BE-5BB2-5EF2-F6DB762F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22CBE-8078-7168-1BFA-125FA9605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BBCB3-DE6F-3993-F7FB-5BE784DC2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86E6B-42CF-1C89-F7BD-AEB7C936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C5152-7544-0E02-6FAE-50C7E57C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289FB-EF4D-26C4-3661-3AA64E4D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18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2691-FADD-2E16-4E8B-ED43D395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16590-5F77-A220-7334-16125ABCD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6199C-5FFC-0B73-CC84-2588E7424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9D05D-F855-6484-1A3E-CD820A34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D576D-1407-DFBA-B664-DCBD7F75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A2C4C-408D-DC7F-26E5-4F8A2FBF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9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87E7-6D22-CE7A-6CF3-14BF3937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AD00C-C70C-2A68-027B-779EC0B2C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362C0-B05C-3B09-D861-9BB29C77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3E8D0-53D5-31A5-704C-4278A49B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7B758-80CB-144D-8883-FA645343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9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366566-7963-418C-592B-E1584D22A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0F88F-6210-2E99-1B66-566EBAAC2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7C671-C530-EE75-16A0-59077A00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0D2D3-BBB0-CC08-530A-38710519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9DF43-DCD1-6771-FDEA-AF6312A1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24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B97C-0297-AECF-DC17-D454F7F59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74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C0853-6149-5104-FD13-75D1BACD2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1498"/>
            </a:lvl1pPr>
            <a:lvl2pPr marL="285358" indent="0" algn="ctr">
              <a:buNone/>
              <a:defRPr sz="1249"/>
            </a:lvl2pPr>
            <a:lvl3pPr marL="570716" indent="0" algn="ctr">
              <a:buNone/>
              <a:defRPr sz="1124"/>
            </a:lvl3pPr>
            <a:lvl4pPr marL="856073" indent="0" algn="ctr">
              <a:buNone/>
              <a:defRPr sz="998"/>
            </a:lvl4pPr>
            <a:lvl5pPr marL="1141430" indent="0" algn="ctr">
              <a:buNone/>
              <a:defRPr sz="998"/>
            </a:lvl5pPr>
            <a:lvl6pPr marL="1426788" indent="0" algn="ctr">
              <a:buNone/>
              <a:defRPr sz="998"/>
            </a:lvl6pPr>
            <a:lvl7pPr marL="1712146" indent="0" algn="ctr">
              <a:buNone/>
              <a:defRPr sz="998"/>
            </a:lvl7pPr>
            <a:lvl8pPr marL="1997503" indent="0" algn="ctr">
              <a:buNone/>
              <a:defRPr sz="998"/>
            </a:lvl8pPr>
            <a:lvl9pPr marL="2282861" indent="0" algn="ctr">
              <a:buNone/>
              <a:defRPr sz="99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E04F2-3413-94BF-E885-955D5A8A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E02FC-CE0A-313E-E27B-2DBDBB74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191AE-2BAA-7041-58CA-AA7B2697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1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C711-FD3A-CCEA-4C08-6E283D3E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BD67-4CCE-91F0-6625-C18959C20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48BC-0695-9D4A-5F5A-DF52655B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E9A3C-D81C-5983-54DA-9007960B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5CCAE-AD3C-1919-753B-C588CB4D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83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8082-EE2C-CCC7-12F5-D42A924C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374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2377D-7819-C80C-EE77-B016B87B6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1pPr>
            <a:lvl2pPr marL="285358" indent="0">
              <a:buNone/>
              <a:defRPr sz="1249">
                <a:solidFill>
                  <a:schemeClr val="tx1">
                    <a:tint val="75000"/>
                  </a:schemeClr>
                </a:solidFill>
              </a:defRPr>
            </a:lvl2pPr>
            <a:lvl3pPr marL="570716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3pPr>
            <a:lvl4pPr marL="856073" indent="0">
              <a:buNone/>
              <a:defRPr sz="998">
                <a:solidFill>
                  <a:schemeClr val="tx1">
                    <a:tint val="75000"/>
                  </a:schemeClr>
                </a:solidFill>
              </a:defRPr>
            </a:lvl4pPr>
            <a:lvl5pPr marL="1141430" indent="0">
              <a:buNone/>
              <a:defRPr sz="998">
                <a:solidFill>
                  <a:schemeClr val="tx1">
                    <a:tint val="75000"/>
                  </a:schemeClr>
                </a:solidFill>
              </a:defRPr>
            </a:lvl5pPr>
            <a:lvl6pPr marL="1426788" indent="0">
              <a:buNone/>
              <a:defRPr sz="998">
                <a:solidFill>
                  <a:schemeClr val="tx1">
                    <a:tint val="75000"/>
                  </a:schemeClr>
                </a:solidFill>
              </a:defRPr>
            </a:lvl6pPr>
            <a:lvl7pPr marL="1712146" indent="0">
              <a:buNone/>
              <a:defRPr sz="998">
                <a:solidFill>
                  <a:schemeClr val="tx1">
                    <a:tint val="75000"/>
                  </a:schemeClr>
                </a:solidFill>
              </a:defRPr>
            </a:lvl7pPr>
            <a:lvl8pPr marL="1997503" indent="0">
              <a:buNone/>
              <a:defRPr sz="998">
                <a:solidFill>
                  <a:schemeClr val="tx1">
                    <a:tint val="75000"/>
                  </a:schemeClr>
                </a:solidFill>
              </a:defRPr>
            </a:lvl8pPr>
            <a:lvl9pPr marL="2282861" indent="0">
              <a:buNone/>
              <a:defRPr sz="9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5323C-A66C-FEEA-1FAB-B6DB47B8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CD9B7-E301-8392-293B-F8785BB6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F6A82-9A92-3234-46E8-7C6CF6A8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116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AE20-1D02-2A05-AC9F-E3311424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BDFFE-1000-3FD0-ED36-EE3EF7898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D5505-BDFE-03DE-B6CE-BE8D6ECC3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A3AF4-719B-DCEA-457D-A0993F4C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AF7C5-852F-C9C3-CC65-E8F4430E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EE1E4-C4DD-FEFC-47C1-29FC45EE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82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943A-A670-3312-02DC-C0C9497F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78446-E2A0-A35C-1AF5-0D231DB31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498" b="1"/>
            </a:lvl1pPr>
            <a:lvl2pPr marL="285358" indent="0">
              <a:buNone/>
              <a:defRPr sz="1249" b="1"/>
            </a:lvl2pPr>
            <a:lvl3pPr marL="570716" indent="0">
              <a:buNone/>
              <a:defRPr sz="1124" b="1"/>
            </a:lvl3pPr>
            <a:lvl4pPr marL="856073" indent="0">
              <a:buNone/>
              <a:defRPr sz="998" b="1"/>
            </a:lvl4pPr>
            <a:lvl5pPr marL="1141430" indent="0">
              <a:buNone/>
              <a:defRPr sz="998" b="1"/>
            </a:lvl5pPr>
            <a:lvl6pPr marL="1426788" indent="0">
              <a:buNone/>
              <a:defRPr sz="998" b="1"/>
            </a:lvl6pPr>
            <a:lvl7pPr marL="1712146" indent="0">
              <a:buNone/>
              <a:defRPr sz="998" b="1"/>
            </a:lvl7pPr>
            <a:lvl8pPr marL="1997503" indent="0">
              <a:buNone/>
              <a:defRPr sz="998" b="1"/>
            </a:lvl8pPr>
            <a:lvl9pPr marL="2282861" indent="0">
              <a:buNone/>
              <a:defRPr sz="9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2F6C-8A7B-A193-F91F-5B3902B4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6FD42-1A3F-6F54-5CAE-1995C58D7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498" b="1"/>
            </a:lvl1pPr>
            <a:lvl2pPr marL="285358" indent="0">
              <a:buNone/>
              <a:defRPr sz="1249" b="1"/>
            </a:lvl2pPr>
            <a:lvl3pPr marL="570716" indent="0">
              <a:buNone/>
              <a:defRPr sz="1124" b="1"/>
            </a:lvl3pPr>
            <a:lvl4pPr marL="856073" indent="0">
              <a:buNone/>
              <a:defRPr sz="998" b="1"/>
            </a:lvl4pPr>
            <a:lvl5pPr marL="1141430" indent="0">
              <a:buNone/>
              <a:defRPr sz="998" b="1"/>
            </a:lvl5pPr>
            <a:lvl6pPr marL="1426788" indent="0">
              <a:buNone/>
              <a:defRPr sz="998" b="1"/>
            </a:lvl6pPr>
            <a:lvl7pPr marL="1712146" indent="0">
              <a:buNone/>
              <a:defRPr sz="998" b="1"/>
            </a:lvl7pPr>
            <a:lvl8pPr marL="1997503" indent="0">
              <a:buNone/>
              <a:defRPr sz="998" b="1"/>
            </a:lvl8pPr>
            <a:lvl9pPr marL="2282861" indent="0">
              <a:buNone/>
              <a:defRPr sz="9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2C6FD-6BFF-36CD-4C63-941267880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D638B-BE46-67C7-EBA3-86105E08A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C9206-3E76-7201-14FF-9154EAD6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5206D-EC84-3A42-E19B-4530EA57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3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FCE2-6FFF-7B77-9FDF-3AF18E115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E510D-7CB2-B703-C114-FD6AF352E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E8080-94A6-6DA3-8428-D179E6C4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50FA-1C29-1306-291D-476F5D7F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7893-8D49-E903-7CBD-6C6CC81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4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F3AE-931D-9159-8572-55138F98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21B37-E5D0-5E25-CF23-71AA2492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B8566-1D2C-3FCF-D025-9808E96B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042FD-72B9-D748-967D-B252914B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5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F9C7F-9141-A0D6-B987-C9240750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E38C1-ABE0-3D3C-C394-25F610EF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316F2-1711-D41D-AA73-0EBD9FF8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97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3146-080D-97A2-0566-96D64920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6D36-D5B9-6EC6-4BA3-F0B4577E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1998"/>
            </a:lvl1pPr>
            <a:lvl2pPr>
              <a:defRPr sz="1747"/>
            </a:lvl2pPr>
            <a:lvl3pPr>
              <a:defRPr sz="1498"/>
            </a:lvl3pPr>
            <a:lvl4pPr>
              <a:defRPr sz="1249"/>
            </a:lvl4pPr>
            <a:lvl5pPr>
              <a:defRPr sz="1249"/>
            </a:lvl5pPr>
            <a:lvl6pPr>
              <a:defRPr sz="1249"/>
            </a:lvl6pPr>
            <a:lvl7pPr>
              <a:defRPr sz="1249"/>
            </a:lvl7pPr>
            <a:lvl8pPr>
              <a:defRPr sz="1249"/>
            </a:lvl8pPr>
            <a:lvl9pPr>
              <a:defRPr sz="12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0E1C6-0714-959F-0A8F-6E0372F88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98"/>
            </a:lvl1pPr>
            <a:lvl2pPr marL="285358" indent="0">
              <a:buNone/>
              <a:defRPr sz="874"/>
            </a:lvl2pPr>
            <a:lvl3pPr marL="570716" indent="0">
              <a:buNone/>
              <a:defRPr sz="749"/>
            </a:lvl3pPr>
            <a:lvl4pPr marL="856073" indent="0">
              <a:buNone/>
              <a:defRPr sz="624"/>
            </a:lvl4pPr>
            <a:lvl5pPr marL="1141430" indent="0">
              <a:buNone/>
              <a:defRPr sz="624"/>
            </a:lvl5pPr>
            <a:lvl6pPr marL="1426788" indent="0">
              <a:buNone/>
              <a:defRPr sz="624"/>
            </a:lvl6pPr>
            <a:lvl7pPr marL="1712146" indent="0">
              <a:buNone/>
              <a:defRPr sz="624"/>
            </a:lvl7pPr>
            <a:lvl8pPr marL="1997503" indent="0">
              <a:buNone/>
              <a:defRPr sz="624"/>
            </a:lvl8pPr>
            <a:lvl9pPr marL="2282861" indent="0">
              <a:buNone/>
              <a:defRPr sz="6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E8D1E-ECA5-F935-9D64-D6FFC27B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8F84A-EBAC-3494-9F96-58A61A66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0E15F-1828-0612-A43E-51DC6E31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262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512F7-5824-33D0-3D28-720F8CF5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ABD38-C644-6E01-0BFC-45B996A56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1998"/>
            </a:lvl1pPr>
            <a:lvl2pPr marL="285358" indent="0">
              <a:buNone/>
              <a:defRPr sz="1747"/>
            </a:lvl2pPr>
            <a:lvl3pPr marL="570716" indent="0">
              <a:buNone/>
              <a:defRPr sz="1498"/>
            </a:lvl3pPr>
            <a:lvl4pPr marL="856073" indent="0">
              <a:buNone/>
              <a:defRPr sz="1249"/>
            </a:lvl4pPr>
            <a:lvl5pPr marL="1141430" indent="0">
              <a:buNone/>
              <a:defRPr sz="1249"/>
            </a:lvl5pPr>
            <a:lvl6pPr marL="1426788" indent="0">
              <a:buNone/>
              <a:defRPr sz="1249"/>
            </a:lvl6pPr>
            <a:lvl7pPr marL="1712146" indent="0">
              <a:buNone/>
              <a:defRPr sz="1249"/>
            </a:lvl7pPr>
            <a:lvl8pPr marL="1997503" indent="0">
              <a:buNone/>
              <a:defRPr sz="1249"/>
            </a:lvl8pPr>
            <a:lvl9pPr marL="2282861" indent="0">
              <a:buNone/>
              <a:defRPr sz="1249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8D8AB-26C8-3D53-A740-E551389D1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98"/>
            </a:lvl1pPr>
            <a:lvl2pPr marL="285358" indent="0">
              <a:buNone/>
              <a:defRPr sz="874"/>
            </a:lvl2pPr>
            <a:lvl3pPr marL="570716" indent="0">
              <a:buNone/>
              <a:defRPr sz="749"/>
            </a:lvl3pPr>
            <a:lvl4pPr marL="856073" indent="0">
              <a:buNone/>
              <a:defRPr sz="624"/>
            </a:lvl4pPr>
            <a:lvl5pPr marL="1141430" indent="0">
              <a:buNone/>
              <a:defRPr sz="624"/>
            </a:lvl5pPr>
            <a:lvl6pPr marL="1426788" indent="0">
              <a:buNone/>
              <a:defRPr sz="624"/>
            </a:lvl6pPr>
            <a:lvl7pPr marL="1712146" indent="0">
              <a:buNone/>
              <a:defRPr sz="624"/>
            </a:lvl7pPr>
            <a:lvl8pPr marL="1997503" indent="0">
              <a:buNone/>
              <a:defRPr sz="624"/>
            </a:lvl8pPr>
            <a:lvl9pPr marL="2282861" indent="0">
              <a:buNone/>
              <a:defRPr sz="6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136E5-98B7-3345-CFAD-1AE01789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B2EC6-B4A2-79BB-B6DF-4355A43B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32B2A-A235-01BF-39B4-D3447A537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59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3257-1017-0454-DD0E-F54A65A3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22929-7A22-B168-FAB5-B0FDABED1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79A7B-E311-EA73-788A-05FB831F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D3A69-F782-B4F0-AEFC-43CD3113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2679B-35A1-0E9D-DF9B-4338080D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59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801011-A32B-C858-0C3A-7519B0EA9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ACA7B-9A03-EE9F-D176-DF4FA7406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FFF7D-7955-0A46-F1AF-FCC29098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A1B0-9E4A-C26B-2ECD-2D3D8A3F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C50D-2420-A36E-4911-0339D313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7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FCE2-6FFF-7B77-9FDF-3AF18E115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E510D-7CB2-B703-C114-FD6AF352E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E8080-94A6-6DA3-8428-D179E6C4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50FA-1C29-1306-291D-476F5D7F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7893-8D49-E903-7CBD-6C6CC81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FCE2-6FFF-7B77-9FDF-3AF18E115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E510D-7CB2-B703-C114-FD6AF352E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E8080-94A6-6DA3-8428-D179E6C4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50FA-1C29-1306-291D-476F5D7F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7893-8D49-E903-7CBD-6C6CC81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76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AFEB-3951-BFE6-4A2E-805225FA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EB725-8E9A-10A1-B28B-77CE06A22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2C28A-6777-7A0C-F6B7-1D103DAD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85CA-63FF-BA6B-8B06-3D076B1D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B1B44-B185-915F-DACE-795C0559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2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322E-1EA7-7F84-ECD4-45106B55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26FFB-9701-7BFF-ED47-91711DA36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CD979-3210-39A9-E08C-E897F516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BBB92-7C4F-30E1-1F17-9462C352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ABFA0-864E-C2D4-B90F-7118D9DA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861B-E615-A5D0-B1CB-FFE0AFCA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A9AAA-CD8A-BD26-2085-36ED47374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A5C13-1F4B-6B1C-3FCF-AC731B7D4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F447E-9C2B-B5C0-F1D4-18D3B53B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27E26-E468-AED2-F953-6E6F22D8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404B4-BF81-1FC7-F4F6-29392499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1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A5FC-A990-F10D-E5D6-3678AB2E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7C6F0-9426-610F-9BC9-040AFD03A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89B6C-EAAE-35A2-01C9-A5CD25A53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45C43-987B-DBB7-B2DF-08BDD0EC1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E50B5-69DD-F8AA-3338-F8CE0991C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94FCE-DB1D-3FDF-3CD6-F2113F69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14418-FBE3-2B61-4B98-7FA003F5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3F9CB-91EC-932B-5838-DAE16DD0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5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74EA-DE72-AA1D-41C9-27BFDA86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93C63-FAA5-ADDA-8037-FA540979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BD75B-0095-7349-1C26-8D8F5B6A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68E8E-EBA9-0052-595D-56A0E090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1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ECE95-5541-FD11-DF9D-5DF4A61D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F85CF-DEF2-B790-2C4B-743761FCA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3A5C0-D9E3-4B4D-AD9D-9EC0A90DB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C2BA-98CF-4DEA-88BD-9A02686F5DC1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D3BE7-9342-70FE-CFD3-193314733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D3D7D-513E-C500-E037-5B59CA02A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4370-05D7-43CD-99B9-E99872D3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13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3" r:id="rId3"/>
    <p:sldLayoutId id="214748367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6FA63-76DB-5B35-05AA-F69A1E0D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94E31-AC87-A780-BB55-AE65F33C1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7D675-6966-881E-2C23-00C665840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9458-B8F9-492F-9CBD-453A68F5A53E}" type="datetimeFigureOut">
              <a:rPr lang="en-GB" smtClean="0"/>
              <a:t>26/11/2023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8BBF5-286B-B8B2-84C1-9BE44C95B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E46DD-AC5E-154C-C96B-A5DA73CD8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84CCB-BA9B-4167-B92C-DDFD3A1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0716" rtl="0" eaLnBrk="1" latinLnBrk="0" hangingPunct="1">
        <a:lnSpc>
          <a:spcPct val="90000"/>
        </a:lnSpc>
        <a:spcBef>
          <a:spcPct val="0"/>
        </a:spcBef>
        <a:buNone/>
        <a:defRPr sz="27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679" indent="-142679" algn="l" defTabSz="570716" rtl="0" eaLnBrk="1" latinLnBrk="0" hangingPunct="1">
        <a:lnSpc>
          <a:spcPct val="90000"/>
        </a:lnSpc>
        <a:spcBef>
          <a:spcPts val="62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28036" indent="-142679" algn="l" defTabSz="570716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2pPr>
      <a:lvl3pPr marL="713394" indent="-142679" algn="l" defTabSz="570716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3pPr>
      <a:lvl4pPr marL="998752" indent="-142679" algn="l" defTabSz="570716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4pPr>
      <a:lvl5pPr marL="1284109" indent="-142679" algn="l" defTabSz="570716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1569467" indent="-142679" algn="l" defTabSz="570716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6pPr>
      <a:lvl7pPr marL="1854824" indent="-142679" algn="l" defTabSz="570716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7pPr>
      <a:lvl8pPr marL="2140182" indent="-142679" algn="l" defTabSz="570716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8pPr>
      <a:lvl9pPr marL="2425539" indent="-142679" algn="l" defTabSz="570716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716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1pPr>
      <a:lvl2pPr marL="285358" algn="l" defTabSz="570716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2pPr>
      <a:lvl3pPr marL="570716" algn="l" defTabSz="570716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3pPr>
      <a:lvl4pPr marL="856073" algn="l" defTabSz="570716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4pPr>
      <a:lvl5pPr marL="1141430" algn="l" defTabSz="570716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1426788" algn="l" defTabSz="570716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6pPr>
      <a:lvl7pPr marL="1712146" algn="l" defTabSz="570716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7pPr>
      <a:lvl8pPr marL="1997503" algn="l" defTabSz="570716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8pPr>
      <a:lvl9pPr marL="2282861" algn="l" defTabSz="570716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vertulley/416346294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vertulley/416346294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vertulley/416346294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flickr.com/photos/gevertulley/4163462949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flickr.com/photos/gevertulley/4163462949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hyperlink" Target="https://www.flickr.com/photos/gevertulley/4163462949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vertulley/416346294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0BDC-78FF-3D57-5717-0E68810FA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85" y="406400"/>
            <a:ext cx="12461508" cy="238760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entury Gothic" panose="020B0502020202020204" pitchFamily="34" charset="0"/>
              </a:rPr>
              <a:t>Maths at Cirencester Primary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AE51F-D49E-483A-5934-D686691FAE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4FBFF"/>
              </a:clrFrom>
              <a:clrTo>
                <a:srgbClr val="F4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8630" y="2692031"/>
            <a:ext cx="1017370" cy="10293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84C893-B23A-49D0-958E-141C711D5BCA}"/>
              </a:ext>
            </a:extLst>
          </p:cNvPr>
          <p:cNvSpPr txBox="1">
            <a:spLocks/>
          </p:cNvSpPr>
          <p:nvPr/>
        </p:nvSpPr>
        <p:spPr>
          <a:xfrm>
            <a:off x="0" y="2449744"/>
            <a:ext cx="1246150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Century Gothic" panose="020B0502020202020204" pitchFamily="34" charset="0"/>
              </a:rPr>
              <a:t>Parent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8814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45E2C0-1902-009F-073B-D84D8EBF3426}"/>
              </a:ext>
            </a:extLst>
          </p:cNvPr>
          <p:cNvGrpSpPr/>
          <p:nvPr/>
        </p:nvGrpSpPr>
        <p:grpSpPr>
          <a:xfrm>
            <a:off x="3033204" y="1940405"/>
            <a:ext cx="5647530" cy="2745768"/>
            <a:chOff x="990600" y="2590800"/>
            <a:chExt cx="7540498" cy="366610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FCA99DB6-4C50-23F1-2406-5D77915041FA}"/>
                </a:ext>
              </a:extLst>
            </p:cNvPr>
            <p:cNvSpPr/>
            <p:nvPr/>
          </p:nvSpPr>
          <p:spPr>
            <a:xfrm>
              <a:off x="1016668" y="2621877"/>
              <a:ext cx="7486313" cy="3601124"/>
            </a:xfrm>
            <a:custGeom>
              <a:avLst/>
              <a:gdLst/>
              <a:ahLst/>
              <a:cxnLst/>
              <a:rect l="0" t="0" r="0" b="0"/>
              <a:pathLst>
                <a:path w="7486313" h="3601124">
                  <a:moveTo>
                    <a:pt x="0" y="0"/>
                  </a:moveTo>
                  <a:lnTo>
                    <a:pt x="7486312" y="0"/>
                  </a:lnTo>
                  <a:lnTo>
                    <a:pt x="7486312" y="3601123"/>
                  </a:lnTo>
                  <a:lnTo>
                    <a:pt x="0" y="360112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/>
              <a:endParaRPr lang="en-GB" sz="134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B08E2A-BB6E-76E4-E751-D665C86D0EC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590800"/>
              <a:ext cx="7540498" cy="36661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460330-9CA2-04CC-0D0F-296113FFC6E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36" y="3995"/>
            <a:ext cx="446008" cy="44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AF9984-8565-5A0F-3E8C-B418E9209B5E}"/>
              </a:ext>
            </a:extLst>
          </p:cNvPr>
          <p:cNvSpPr txBox="1"/>
          <p:nvPr/>
        </p:nvSpPr>
        <p:spPr>
          <a:xfrm>
            <a:off x="4526555" y="618266"/>
            <a:ext cx="3835034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Let’s Learn- What is it?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DAE5B-7582-1A88-2CE8-5DC6499C59F5}"/>
              </a:ext>
            </a:extLst>
          </p:cNvPr>
          <p:cNvSpPr txBox="1"/>
          <p:nvPr/>
        </p:nvSpPr>
        <p:spPr>
          <a:xfrm>
            <a:off x="3023692" y="142677"/>
            <a:ext cx="7133842" cy="334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1573" u="sng">
                <a:solidFill>
                  <a:srgbClr val="000000"/>
                </a:solidFill>
                <a:latin typeface="Century Gothic - 28"/>
              </a:rPr>
              <a:t>L2: recognise the value of digits in 4-digit numbers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19FC4-09DB-1DCF-FCE8-76B6F391BE9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97" y="646802"/>
            <a:ext cx="1754069" cy="116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347E00-F5F4-1410-D6DF-B29931F65D08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36" y="955935"/>
            <a:ext cx="448100" cy="46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55C76C-D26A-DD1F-F2A8-99AEB510030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25" y="955935"/>
            <a:ext cx="458183" cy="471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B084DB-7137-498D-0920-753466E7D7F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03" y="936911"/>
            <a:ext cx="495564" cy="49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746F4A-9B8F-728F-3A47-BDFC225CDD5F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57" y="946423"/>
            <a:ext cx="505837" cy="481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C2726D-8ECC-F742-A9B0-973ACDBEA46F}"/>
              </a:ext>
            </a:extLst>
          </p:cNvPr>
          <p:cNvSpPr txBox="1"/>
          <p:nvPr/>
        </p:nvSpPr>
        <p:spPr>
          <a:xfrm>
            <a:off x="4726302" y="1331650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71FDE5-4C27-92BD-5888-B57CBD4A3B82}"/>
              </a:ext>
            </a:extLst>
          </p:cNvPr>
          <p:cNvSpPr txBox="1"/>
          <p:nvPr/>
        </p:nvSpPr>
        <p:spPr>
          <a:xfrm>
            <a:off x="5182868" y="1341162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E7C670-1B09-7CFF-41C2-5FDF78F4A855}"/>
              </a:ext>
            </a:extLst>
          </p:cNvPr>
          <p:cNvSpPr txBox="1"/>
          <p:nvPr/>
        </p:nvSpPr>
        <p:spPr>
          <a:xfrm>
            <a:off x="5648946" y="1331650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5E8ED2-DAB3-9C36-08EC-E8187EB69776}"/>
              </a:ext>
            </a:extLst>
          </p:cNvPr>
          <p:cNvSpPr txBox="1"/>
          <p:nvPr/>
        </p:nvSpPr>
        <p:spPr>
          <a:xfrm>
            <a:off x="6105512" y="1331650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343012-DDDB-A1E6-C0CC-669DAE554819}"/>
              </a:ext>
            </a:extLst>
          </p:cNvPr>
          <p:cNvSpPr txBox="1"/>
          <p:nvPr/>
        </p:nvSpPr>
        <p:spPr>
          <a:xfrm>
            <a:off x="2291284" y="4755895"/>
            <a:ext cx="8579634" cy="53027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1423">
                <a:solidFill>
                  <a:srgbClr val="000000"/>
                </a:solidFill>
                <a:latin typeface="Century Gothic - 25"/>
              </a:rPr>
              <a:t>There are ___ thousands, ____, hundreds, ___ tens and _____ ones.</a:t>
            </a:r>
          </a:p>
          <a:p>
            <a:pPr defTabSz="684886"/>
            <a:r>
              <a:rPr lang="en-GB" sz="1423">
                <a:solidFill>
                  <a:srgbClr val="000000"/>
                </a:solidFill>
                <a:latin typeface="Century Gothic - 25"/>
              </a:rPr>
              <a:t>The number is _______.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FBE0D4-BE5E-AD10-8EBA-81035500DCAA}"/>
              </a:ext>
            </a:extLst>
          </p:cNvPr>
          <p:cNvSpPr txBox="1"/>
          <p:nvPr/>
        </p:nvSpPr>
        <p:spPr>
          <a:xfrm>
            <a:off x="8578577" y="1027273"/>
            <a:ext cx="1010535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FF0000"/>
                </a:solidFill>
                <a:latin typeface="Century Gothic - 36"/>
              </a:rPr>
              <a:t>I do...</a:t>
            </a:r>
          </a:p>
        </p:txBody>
      </p:sp>
    </p:spTree>
    <p:extLst>
      <p:ext uri="{BB962C8B-B14F-4D97-AF65-F5344CB8AC3E}">
        <p14:creationId xmlns:p14="http://schemas.microsoft.com/office/powerpoint/2010/main" val="381873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0EDE7-D4C1-C1A5-6CF9-60FD4BEB56B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36" y="3996"/>
            <a:ext cx="474638" cy="471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F89DA3-C9EF-4D9F-AA9E-0ECA3FB31571}"/>
              </a:ext>
            </a:extLst>
          </p:cNvPr>
          <p:cNvSpPr txBox="1"/>
          <p:nvPr/>
        </p:nvSpPr>
        <p:spPr>
          <a:xfrm>
            <a:off x="4136572" y="114142"/>
            <a:ext cx="3835034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Let’s Learn- What is it?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9D74A1-CEBB-5ACB-A65E-35E1A9BBA0F3}"/>
              </a:ext>
            </a:extLst>
          </p:cNvPr>
          <p:cNvGrpSpPr/>
          <p:nvPr/>
        </p:nvGrpSpPr>
        <p:grpSpPr>
          <a:xfrm>
            <a:off x="2766874" y="1493351"/>
            <a:ext cx="4418702" cy="2148238"/>
            <a:chOff x="635000" y="1993900"/>
            <a:chExt cx="5899785" cy="286829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8A5CA8-DA67-5D09-CF1D-AA319052977C}"/>
                </a:ext>
              </a:extLst>
            </p:cNvPr>
            <p:cNvSpPr/>
            <p:nvPr/>
          </p:nvSpPr>
          <p:spPr>
            <a:xfrm>
              <a:off x="655396" y="2018220"/>
              <a:ext cx="5857343" cy="2817535"/>
            </a:xfrm>
            <a:custGeom>
              <a:avLst/>
              <a:gdLst/>
              <a:ahLst/>
              <a:cxnLst/>
              <a:rect l="0" t="0" r="0" b="0"/>
              <a:pathLst>
                <a:path w="5857343" h="2817535">
                  <a:moveTo>
                    <a:pt x="0" y="0"/>
                  </a:moveTo>
                  <a:lnTo>
                    <a:pt x="5857342" y="0"/>
                  </a:lnTo>
                  <a:lnTo>
                    <a:pt x="5857342" y="2817534"/>
                  </a:lnTo>
                  <a:lnTo>
                    <a:pt x="0" y="281753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/>
              <a:endParaRPr lang="en-GB" sz="134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1678FF-FF1F-71E7-EBD6-9633B264E54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0" y="1993900"/>
              <a:ext cx="5899785" cy="286829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02662C9-3065-2F76-B638-4656966FC93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8" y="247306"/>
            <a:ext cx="1754069" cy="116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B5CD3C-F94A-13D2-FBEA-A3E4779B467C}"/>
              </a:ext>
            </a:extLst>
          </p:cNvPr>
          <p:cNvSpPr txBox="1"/>
          <p:nvPr/>
        </p:nvSpPr>
        <p:spPr>
          <a:xfrm>
            <a:off x="4269736" y="884596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D3C7B-AFBF-D7AF-175A-53F11D4FF210}"/>
              </a:ext>
            </a:extLst>
          </p:cNvPr>
          <p:cNvSpPr txBox="1"/>
          <p:nvPr/>
        </p:nvSpPr>
        <p:spPr>
          <a:xfrm>
            <a:off x="4735814" y="884596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7D23E0-92BA-E6A3-C128-40155BB24796}"/>
              </a:ext>
            </a:extLst>
          </p:cNvPr>
          <p:cNvSpPr txBox="1"/>
          <p:nvPr/>
        </p:nvSpPr>
        <p:spPr>
          <a:xfrm>
            <a:off x="5192380" y="884596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 u="sng">
                <a:solidFill>
                  <a:srgbClr val="000000"/>
                </a:solidFill>
                <a:latin typeface="Century Gothic - 55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EA96A4-B892-D6FD-2B47-BD5ECBE6211D}"/>
              </a:ext>
            </a:extLst>
          </p:cNvPr>
          <p:cNvSpPr txBox="1"/>
          <p:nvPr/>
        </p:nvSpPr>
        <p:spPr>
          <a:xfrm>
            <a:off x="5658458" y="884596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9411DB-2FDD-2675-45F0-781D228CC18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14" y="489857"/>
            <a:ext cx="448100" cy="46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4FA76A-EE77-3943-D2EC-B2537652826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79" y="489857"/>
            <a:ext cx="458183" cy="471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266F61-9AB1-7BCC-EF57-077F95D654C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57" y="470834"/>
            <a:ext cx="495564" cy="49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0B7730-340F-052F-F51E-C86C19BFAD02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22" y="480346"/>
            <a:ext cx="505837" cy="481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ABD68E-F119-32E9-D540-C0F45A4F4227}"/>
              </a:ext>
            </a:extLst>
          </p:cNvPr>
          <p:cNvSpPr txBox="1"/>
          <p:nvPr/>
        </p:nvSpPr>
        <p:spPr>
          <a:xfrm>
            <a:off x="5163845" y="3738133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75E257-08CD-A9B8-B505-651783D60674}"/>
              </a:ext>
            </a:extLst>
          </p:cNvPr>
          <p:cNvSpPr txBox="1"/>
          <p:nvPr/>
        </p:nvSpPr>
        <p:spPr>
          <a:xfrm>
            <a:off x="4716791" y="3728621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E7E1E-E0D9-1F7A-382D-B1C694D8055A}"/>
              </a:ext>
            </a:extLst>
          </p:cNvPr>
          <p:cNvSpPr txBox="1"/>
          <p:nvPr/>
        </p:nvSpPr>
        <p:spPr>
          <a:xfrm>
            <a:off x="4231689" y="3719110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96661A-52CD-6C0F-6AF2-B517F65AC84D}"/>
              </a:ext>
            </a:extLst>
          </p:cNvPr>
          <p:cNvSpPr txBox="1"/>
          <p:nvPr/>
        </p:nvSpPr>
        <p:spPr>
          <a:xfrm>
            <a:off x="5639434" y="3728621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 u="sng">
                <a:solidFill>
                  <a:srgbClr val="000000"/>
                </a:solidFill>
                <a:latin typeface="Century Gothic - 55"/>
              </a:rPr>
              <a:t>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C28A82-B6FB-499A-1B74-A4B459E2F35F}"/>
              </a:ext>
            </a:extLst>
          </p:cNvPr>
          <p:cNvGrpSpPr/>
          <p:nvPr/>
        </p:nvGrpSpPr>
        <p:grpSpPr>
          <a:xfrm>
            <a:off x="2757362" y="4432494"/>
            <a:ext cx="4418702" cy="2148238"/>
            <a:chOff x="622300" y="5918200"/>
            <a:chExt cx="5899785" cy="286829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49A0EA-CCE5-9839-7615-7B143C6BFCB8}"/>
                </a:ext>
              </a:extLst>
            </p:cNvPr>
            <p:cNvSpPr/>
            <p:nvPr/>
          </p:nvSpPr>
          <p:spPr>
            <a:xfrm>
              <a:off x="642696" y="5942521"/>
              <a:ext cx="5857343" cy="2817534"/>
            </a:xfrm>
            <a:custGeom>
              <a:avLst/>
              <a:gdLst/>
              <a:ahLst/>
              <a:cxnLst/>
              <a:rect l="0" t="0" r="0" b="0"/>
              <a:pathLst>
                <a:path w="5857343" h="2817534">
                  <a:moveTo>
                    <a:pt x="0" y="0"/>
                  </a:moveTo>
                  <a:lnTo>
                    <a:pt x="5857342" y="0"/>
                  </a:lnTo>
                  <a:lnTo>
                    <a:pt x="5857342" y="2817533"/>
                  </a:lnTo>
                  <a:lnTo>
                    <a:pt x="0" y="281753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/>
              <a:endParaRPr lang="en-GB" sz="134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27C6FBA-D6F7-38A7-4F54-430D703BEC23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" y="5918200"/>
              <a:ext cx="5899785" cy="286829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E995D25-341F-B992-3BA9-2854A741AB19}"/>
              </a:ext>
            </a:extLst>
          </p:cNvPr>
          <p:cNvSpPr txBox="1"/>
          <p:nvPr/>
        </p:nvSpPr>
        <p:spPr>
          <a:xfrm>
            <a:off x="7522768" y="1521886"/>
            <a:ext cx="2273318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FF0000"/>
                </a:solidFill>
                <a:latin typeface="Century Gothic - 36"/>
              </a:rPr>
              <a:t>We do...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EC081A-5D5E-33B6-16F8-2F2FDC83B025}"/>
              </a:ext>
            </a:extLst>
          </p:cNvPr>
          <p:cNvSpPr txBox="1"/>
          <p:nvPr/>
        </p:nvSpPr>
        <p:spPr>
          <a:xfrm>
            <a:off x="7332532" y="4422982"/>
            <a:ext cx="2273318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FF0000"/>
                </a:solidFill>
                <a:latin typeface="Century Gothic - 36"/>
              </a:rPr>
              <a:t>You do...</a:t>
            </a:r>
          </a:p>
        </p:txBody>
      </p:sp>
    </p:spTree>
    <p:extLst>
      <p:ext uri="{BB962C8B-B14F-4D97-AF65-F5344CB8AC3E}">
        <p14:creationId xmlns:p14="http://schemas.microsoft.com/office/powerpoint/2010/main" val="148352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033DDC-90D9-02E5-9739-A17C6B87538C}"/>
              </a:ext>
            </a:extLst>
          </p:cNvPr>
          <p:cNvGrpSpPr/>
          <p:nvPr/>
        </p:nvGrpSpPr>
        <p:grpSpPr>
          <a:xfrm>
            <a:off x="2947598" y="1426769"/>
            <a:ext cx="5647530" cy="2745768"/>
            <a:chOff x="876300" y="1905000"/>
            <a:chExt cx="7540498" cy="366610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A120416-70F7-DBD3-7FDB-5BA2A5E29B81}"/>
                </a:ext>
              </a:extLst>
            </p:cNvPr>
            <p:cNvSpPr/>
            <p:nvPr/>
          </p:nvSpPr>
          <p:spPr>
            <a:xfrm>
              <a:off x="902368" y="1936077"/>
              <a:ext cx="7486313" cy="3601124"/>
            </a:xfrm>
            <a:custGeom>
              <a:avLst/>
              <a:gdLst/>
              <a:ahLst/>
              <a:cxnLst/>
              <a:rect l="0" t="0" r="0" b="0"/>
              <a:pathLst>
                <a:path w="7486313" h="3601124">
                  <a:moveTo>
                    <a:pt x="0" y="0"/>
                  </a:moveTo>
                  <a:lnTo>
                    <a:pt x="7486312" y="0"/>
                  </a:lnTo>
                  <a:lnTo>
                    <a:pt x="7486312" y="3601123"/>
                  </a:lnTo>
                  <a:lnTo>
                    <a:pt x="0" y="360112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/>
              <a:endParaRPr lang="en-GB" sz="134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F57B2E-37C9-0F3C-7334-F83187EF3651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" y="1905000"/>
              <a:ext cx="7540498" cy="36661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C021F7-6FEB-3343-7535-8C68BE95830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36" y="3995"/>
            <a:ext cx="446008" cy="44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40B3F2-4C3B-332E-54F7-A90F9B23BBEA}"/>
              </a:ext>
            </a:extLst>
          </p:cNvPr>
          <p:cNvSpPr txBox="1"/>
          <p:nvPr/>
        </p:nvSpPr>
        <p:spPr>
          <a:xfrm>
            <a:off x="4450461" y="104630"/>
            <a:ext cx="3835034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Let’s Learn- What is it?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80F2EF-C8F5-42DD-C80C-3798F29976B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02" y="133165"/>
            <a:ext cx="1754069" cy="116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BDA848-A60E-17D1-26E3-CC9AAF1BFF3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36" y="955935"/>
            <a:ext cx="448100" cy="46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51DFC7-20B2-C6F2-FFE9-CFF0A076444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25" y="955935"/>
            <a:ext cx="458183" cy="471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615165-4798-29C1-FFF3-6F2AA5757BA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03" y="936911"/>
            <a:ext cx="495564" cy="49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88F507-3146-E85D-0C07-E3522B9E69AF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57" y="946423"/>
            <a:ext cx="505837" cy="481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F5C1E0-8173-C813-C9B1-B35E6139FF32}"/>
              </a:ext>
            </a:extLst>
          </p:cNvPr>
          <p:cNvSpPr txBox="1"/>
          <p:nvPr/>
        </p:nvSpPr>
        <p:spPr>
          <a:xfrm>
            <a:off x="4279248" y="837037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779E7B-9AC3-EE22-D4C2-CF42BAD80508}"/>
              </a:ext>
            </a:extLst>
          </p:cNvPr>
          <p:cNvSpPr txBox="1"/>
          <p:nvPr/>
        </p:nvSpPr>
        <p:spPr>
          <a:xfrm>
            <a:off x="4716791" y="846549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 u="sng">
                <a:solidFill>
                  <a:srgbClr val="000000"/>
                </a:solidFill>
                <a:latin typeface="Century Gothic - 55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9B613-7241-8B79-4528-7460E86E10B0}"/>
              </a:ext>
            </a:extLst>
          </p:cNvPr>
          <p:cNvSpPr txBox="1"/>
          <p:nvPr/>
        </p:nvSpPr>
        <p:spPr>
          <a:xfrm>
            <a:off x="5211404" y="856061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9C7B14-AF84-4A4F-60F6-4D55AC206BC4}"/>
              </a:ext>
            </a:extLst>
          </p:cNvPr>
          <p:cNvSpPr txBox="1"/>
          <p:nvPr/>
        </p:nvSpPr>
        <p:spPr>
          <a:xfrm>
            <a:off x="5686993" y="865573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37CB87-6DD4-4C78-85F5-A6BBEC21AFC9}"/>
              </a:ext>
            </a:extLst>
          </p:cNvPr>
          <p:cNvSpPr txBox="1"/>
          <p:nvPr/>
        </p:nvSpPr>
        <p:spPr>
          <a:xfrm>
            <a:off x="2291284" y="4755895"/>
            <a:ext cx="8579634" cy="53027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1423">
                <a:solidFill>
                  <a:srgbClr val="000000"/>
                </a:solidFill>
                <a:latin typeface="Century Gothic - 25"/>
              </a:rPr>
              <a:t>There are ___ thousands, ____, hundreds, ___ tens and _____ ones.</a:t>
            </a:r>
          </a:p>
          <a:p>
            <a:pPr defTabSz="684886"/>
            <a:r>
              <a:rPr lang="en-GB" sz="1423">
                <a:solidFill>
                  <a:srgbClr val="000000"/>
                </a:solidFill>
                <a:latin typeface="Century Gothic - 25"/>
              </a:rPr>
              <a:t>The number is _______.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3D63DA-E055-210E-0F99-A5F0750F615B}"/>
              </a:ext>
            </a:extLst>
          </p:cNvPr>
          <p:cNvSpPr txBox="1"/>
          <p:nvPr/>
        </p:nvSpPr>
        <p:spPr>
          <a:xfrm>
            <a:off x="8502483" y="513637"/>
            <a:ext cx="1010535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FF0000"/>
                </a:solidFill>
                <a:latin typeface="Century Gothic - 36"/>
              </a:rPr>
              <a:t>I do...</a:t>
            </a:r>
          </a:p>
        </p:txBody>
      </p:sp>
    </p:spTree>
    <p:extLst>
      <p:ext uri="{BB962C8B-B14F-4D97-AF65-F5344CB8AC3E}">
        <p14:creationId xmlns:p14="http://schemas.microsoft.com/office/powerpoint/2010/main" val="267284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1884A-9A68-E157-4A5D-01C1AA0CF74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36" y="3996"/>
            <a:ext cx="474638" cy="471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639D75-99CE-76EF-5120-4558E34BF3C9}"/>
              </a:ext>
            </a:extLst>
          </p:cNvPr>
          <p:cNvSpPr txBox="1"/>
          <p:nvPr/>
        </p:nvSpPr>
        <p:spPr>
          <a:xfrm>
            <a:off x="4136572" y="114142"/>
            <a:ext cx="3835034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Let’s Learn- What is it?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6F1227-52E6-A480-259F-162BCD5E46E5}"/>
              </a:ext>
            </a:extLst>
          </p:cNvPr>
          <p:cNvGrpSpPr/>
          <p:nvPr/>
        </p:nvGrpSpPr>
        <p:grpSpPr>
          <a:xfrm>
            <a:off x="2766874" y="1493351"/>
            <a:ext cx="4418702" cy="2148238"/>
            <a:chOff x="635000" y="1993900"/>
            <a:chExt cx="5899785" cy="286829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9F3FFBC-E83E-6969-DD3B-E402C3403005}"/>
                </a:ext>
              </a:extLst>
            </p:cNvPr>
            <p:cNvSpPr/>
            <p:nvPr/>
          </p:nvSpPr>
          <p:spPr>
            <a:xfrm>
              <a:off x="655396" y="2018220"/>
              <a:ext cx="5857343" cy="2817535"/>
            </a:xfrm>
            <a:custGeom>
              <a:avLst/>
              <a:gdLst/>
              <a:ahLst/>
              <a:cxnLst/>
              <a:rect l="0" t="0" r="0" b="0"/>
              <a:pathLst>
                <a:path w="5857343" h="2817535">
                  <a:moveTo>
                    <a:pt x="0" y="0"/>
                  </a:moveTo>
                  <a:lnTo>
                    <a:pt x="5857342" y="0"/>
                  </a:lnTo>
                  <a:lnTo>
                    <a:pt x="5857342" y="2817534"/>
                  </a:lnTo>
                  <a:lnTo>
                    <a:pt x="0" y="281753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/>
              <a:endParaRPr lang="en-GB" sz="134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7118EC-7645-85DE-BF75-BDBE3AD72335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0" y="1993900"/>
              <a:ext cx="5899785" cy="286829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B3FE0D3-CBC6-9F04-18D0-A57EC040E8F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8" y="247306"/>
            <a:ext cx="1754069" cy="116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48E44C-B418-0EF2-A5DC-A04C406AC45A}"/>
              </a:ext>
            </a:extLst>
          </p:cNvPr>
          <p:cNvSpPr txBox="1"/>
          <p:nvPr/>
        </p:nvSpPr>
        <p:spPr>
          <a:xfrm>
            <a:off x="4269736" y="884596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 u="sng">
                <a:solidFill>
                  <a:srgbClr val="000000"/>
                </a:solidFill>
                <a:latin typeface="Century Gothic - 55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D07F4-1AB9-9E71-7860-CF1EF67232BB}"/>
              </a:ext>
            </a:extLst>
          </p:cNvPr>
          <p:cNvSpPr txBox="1"/>
          <p:nvPr/>
        </p:nvSpPr>
        <p:spPr>
          <a:xfrm>
            <a:off x="4735814" y="884596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D99265-A8B8-0510-3BF9-E8E23B36754D}"/>
              </a:ext>
            </a:extLst>
          </p:cNvPr>
          <p:cNvSpPr txBox="1"/>
          <p:nvPr/>
        </p:nvSpPr>
        <p:spPr>
          <a:xfrm>
            <a:off x="5192380" y="884596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16BCC-A2D1-2CBE-E717-E989B79A7B7C}"/>
              </a:ext>
            </a:extLst>
          </p:cNvPr>
          <p:cNvSpPr txBox="1"/>
          <p:nvPr/>
        </p:nvSpPr>
        <p:spPr>
          <a:xfrm>
            <a:off x="5658458" y="884596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2C959F-EEB6-CD90-B39B-139237263198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14" y="489857"/>
            <a:ext cx="448100" cy="46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E79765-F693-ED00-9DCF-FE86E1BB3C1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79" y="489857"/>
            <a:ext cx="458183" cy="471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E16DF5-63D9-7B83-2018-989A144E1AA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57" y="470834"/>
            <a:ext cx="495564" cy="49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68D530-B6FD-AEA0-44C9-B863BC24A00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22" y="480346"/>
            <a:ext cx="505837" cy="481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639D93-19E5-083F-63B6-B12DE2DDCC2A}"/>
              </a:ext>
            </a:extLst>
          </p:cNvPr>
          <p:cNvSpPr txBox="1"/>
          <p:nvPr/>
        </p:nvSpPr>
        <p:spPr>
          <a:xfrm>
            <a:off x="5163845" y="3738133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7DDBB6-7492-33AC-C304-1CD5DCA459A7}"/>
              </a:ext>
            </a:extLst>
          </p:cNvPr>
          <p:cNvSpPr txBox="1"/>
          <p:nvPr/>
        </p:nvSpPr>
        <p:spPr>
          <a:xfrm>
            <a:off x="4716791" y="3728621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 u="sng">
                <a:solidFill>
                  <a:srgbClr val="000000"/>
                </a:solidFill>
                <a:latin typeface="Century Gothic - 55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8928FB-BC16-E276-62FC-0F9D757EF090}"/>
              </a:ext>
            </a:extLst>
          </p:cNvPr>
          <p:cNvSpPr txBox="1"/>
          <p:nvPr/>
        </p:nvSpPr>
        <p:spPr>
          <a:xfrm>
            <a:off x="4231689" y="3719110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82EA98-E41C-5A17-22B6-98A70FD80299}"/>
              </a:ext>
            </a:extLst>
          </p:cNvPr>
          <p:cNvSpPr txBox="1"/>
          <p:nvPr/>
        </p:nvSpPr>
        <p:spPr>
          <a:xfrm>
            <a:off x="5639434" y="3728621"/>
            <a:ext cx="389495" cy="564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3071">
                <a:solidFill>
                  <a:srgbClr val="000000"/>
                </a:solidFill>
                <a:latin typeface="Century Gothic - 55"/>
              </a:rPr>
              <a:t>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1BE573-55E0-71E3-6931-B2F4A006D2A4}"/>
              </a:ext>
            </a:extLst>
          </p:cNvPr>
          <p:cNvGrpSpPr/>
          <p:nvPr/>
        </p:nvGrpSpPr>
        <p:grpSpPr>
          <a:xfrm>
            <a:off x="2757362" y="4432494"/>
            <a:ext cx="4418702" cy="2148238"/>
            <a:chOff x="622300" y="5918200"/>
            <a:chExt cx="5899785" cy="286829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CBB7F6-D93B-F00F-847C-044D4B124DB5}"/>
                </a:ext>
              </a:extLst>
            </p:cNvPr>
            <p:cNvSpPr/>
            <p:nvPr/>
          </p:nvSpPr>
          <p:spPr>
            <a:xfrm>
              <a:off x="642696" y="5942521"/>
              <a:ext cx="5857343" cy="2817534"/>
            </a:xfrm>
            <a:custGeom>
              <a:avLst/>
              <a:gdLst/>
              <a:ahLst/>
              <a:cxnLst/>
              <a:rect l="0" t="0" r="0" b="0"/>
              <a:pathLst>
                <a:path w="5857343" h="2817534">
                  <a:moveTo>
                    <a:pt x="0" y="0"/>
                  </a:moveTo>
                  <a:lnTo>
                    <a:pt x="5857342" y="0"/>
                  </a:lnTo>
                  <a:lnTo>
                    <a:pt x="5857342" y="2817533"/>
                  </a:lnTo>
                  <a:lnTo>
                    <a:pt x="0" y="281753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86"/>
              <a:endParaRPr lang="en-GB" sz="134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FD3F44D-4CF1-98CD-E3C6-3A376835E67B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" y="5918200"/>
              <a:ext cx="5899785" cy="286829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5720EF3-B1A1-4D4F-A908-EF004847A808}"/>
              </a:ext>
            </a:extLst>
          </p:cNvPr>
          <p:cNvSpPr txBox="1"/>
          <p:nvPr/>
        </p:nvSpPr>
        <p:spPr>
          <a:xfrm>
            <a:off x="7522768" y="1521886"/>
            <a:ext cx="2273318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FF0000"/>
                </a:solidFill>
                <a:latin typeface="Century Gothic - 36"/>
              </a:rPr>
              <a:t>We do...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DC8E39-FF75-5CC8-0202-46A5BD087C6F}"/>
              </a:ext>
            </a:extLst>
          </p:cNvPr>
          <p:cNvSpPr txBox="1"/>
          <p:nvPr/>
        </p:nvSpPr>
        <p:spPr>
          <a:xfrm>
            <a:off x="7332532" y="4422982"/>
            <a:ext cx="2273318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FF0000"/>
                </a:solidFill>
                <a:latin typeface="Century Gothic - 36"/>
              </a:rPr>
              <a:t>You do...</a:t>
            </a:r>
          </a:p>
        </p:txBody>
      </p:sp>
    </p:spTree>
    <p:extLst>
      <p:ext uri="{BB962C8B-B14F-4D97-AF65-F5344CB8AC3E}">
        <p14:creationId xmlns:p14="http://schemas.microsoft.com/office/powerpoint/2010/main" val="364885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9A103-6876-CAD9-7510-03A5197A17C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36" y="3996"/>
            <a:ext cx="474638" cy="471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8E1990-03F0-30B2-081B-940B59C6C149}"/>
              </a:ext>
            </a:extLst>
          </p:cNvPr>
          <p:cNvSpPr txBox="1"/>
          <p:nvPr/>
        </p:nvSpPr>
        <p:spPr>
          <a:xfrm>
            <a:off x="3955848" y="142677"/>
            <a:ext cx="4589438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Let’s Learn- What is it also?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BDE4B-3E63-CD0A-27DC-DAEC20D61FA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86" y="922644"/>
            <a:ext cx="5747689" cy="3355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5EB06-0E55-977F-EA3B-987A0B3349C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08" y="513637"/>
            <a:ext cx="786910" cy="773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179450-CCAA-E3C8-BDC1-6D5D141C9D6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63" y="556725"/>
            <a:ext cx="143438" cy="599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8F70D-C074-8790-FECD-D56D8686C18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29" y="968300"/>
            <a:ext cx="101015" cy="198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1AFA78-CF44-D1CB-F78D-FA593019205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10" y="580220"/>
            <a:ext cx="560720" cy="562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B4D8D4-0178-76EC-913C-4F135FA32253}"/>
              </a:ext>
            </a:extLst>
          </p:cNvPr>
          <p:cNvSpPr txBox="1"/>
          <p:nvPr/>
        </p:nvSpPr>
        <p:spPr>
          <a:xfrm>
            <a:off x="5144821" y="1293603"/>
            <a:ext cx="1067949" cy="4843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547">
                <a:solidFill>
                  <a:srgbClr val="000000"/>
                </a:solidFill>
                <a:latin typeface="Century Gothic - 46"/>
              </a:rPr>
              <a:t>3215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BD185-6277-6A4F-7793-7E432F447DF6}"/>
              </a:ext>
            </a:extLst>
          </p:cNvPr>
          <p:cNvSpPr txBox="1"/>
          <p:nvPr/>
        </p:nvSpPr>
        <p:spPr>
          <a:xfrm>
            <a:off x="2291285" y="4213723"/>
            <a:ext cx="3647269" cy="7146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3215 has 32 hundreds</a:t>
            </a:r>
          </a:p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3215 has 3215 ones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70275E-409C-29C2-153B-6AAD6DF6334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29" y="218772"/>
            <a:ext cx="1822744" cy="1396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5686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3458D-59AE-E43A-EBEB-9C38A196A96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36" y="3996"/>
            <a:ext cx="474638" cy="471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4ECFF-51FB-46F2-A1C1-B10E41B0DBB7}"/>
              </a:ext>
            </a:extLst>
          </p:cNvPr>
          <p:cNvSpPr txBox="1"/>
          <p:nvPr/>
        </p:nvSpPr>
        <p:spPr>
          <a:xfrm>
            <a:off x="4031942" y="123653"/>
            <a:ext cx="4478911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Let’s Learn- What is it not?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7F1B5-D628-A00F-4228-3CA7D9070AFB}"/>
              </a:ext>
            </a:extLst>
          </p:cNvPr>
          <p:cNvSpPr txBox="1"/>
          <p:nvPr/>
        </p:nvSpPr>
        <p:spPr>
          <a:xfrm>
            <a:off x="2319820" y="2387459"/>
            <a:ext cx="349939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ED31B-28D6-C7E0-BFAE-120B903FC477}"/>
              </a:ext>
            </a:extLst>
          </p:cNvPr>
          <p:cNvSpPr txBox="1"/>
          <p:nvPr/>
        </p:nvSpPr>
        <p:spPr>
          <a:xfrm>
            <a:off x="2338844" y="2920119"/>
            <a:ext cx="348417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D5421-3123-D5F9-8F87-E6D1FB8D14EC}"/>
              </a:ext>
            </a:extLst>
          </p:cNvPr>
          <p:cNvSpPr txBox="1"/>
          <p:nvPr/>
        </p:nvSpPr>
        <p:spPr>
          <a:xfrm>
            <a:off x="2348355" y="3386197"/>
            <a:ext cx="348417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B5C3C3-6302-AA36-8438-CCED60E725D8}"/>
              </a:ext>
            </a:extLst>
          </p:cNvPr>
          <p:cNvCxnSpPr/>
          <p:nvPr/>
        </p:nvCxnSpPr>
        <p:spPr>
          <a:xfrm>
            <a:off x="2773817" y="12270"/>
            <a:ext cx="0" cy="438740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A3C7E7-ED1D-258F-D093-4D1910DB4C90}"/>
              </a:ext>
            </a:extLst>
          </p:cNvPr>
          <p:cNvSpPr txBox="1"/>
          <p:nvPr/>
        </p:nvSpPr>
        <p:spPr>
          <a:xfrm>
            <a:off x="2766874" y="599243"/>
            <a:ext cx="6896047" cy="7146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Colin thinks that the digit 5 in 567 is worth 5000 because it comes first.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2CECB0-8811-38D6-71E5-57C5EB68CBC7}"/>
              </a:ext>
            </a:extLst>
          </p:cNvPr>
          <p:cNvSpPr txBox="1"/>
          <p:nvPr/>
        </p:nvSpPr>
        <p:spPr>
          <a:xfrm>
            <a:off x="2823945" y="1911870"/>
            <a:ext cx="5126854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Explain why he is incorrect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23163-076D-963F-AD34-6497E49BAD14}"/>
              </a:ext>
            </a:extLst>
          </p:cNvPr>
          <p:cNvSpPr txBox="1"/>
          <p:nvPr/>
        </p:nvSpPr>
        <p:spPr>
          <a:xfrm>
            <a:off x="2814433" y="2396971"/>
            <a:ext cx="1441245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I know...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71E28-E048-ADB3-905E-C13D71C82192}"/>
              </a:ext>
            </a:extLst>
          </p:cNvPr>
          <p:cNvSpPr txBox="1"/>
          <p:nvPr/>
        </p:nvSpPr>
        <p:spPr>
          <a:xfrm>
            <a:off x="2814433" y="2929631"/>
            <a:ext cx="1613447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I notice...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C9558-2AA1-5B42-06FB-FA576D08C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080" y="1123305"/>
            <a:ext cx="2089156" cy="13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9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9DFBFB1-EDD6-9752-A2D5-812C503ACCAC}"/>
              </a:ext>
            </a:extLst>
          </p:cNvPr>
          <p:cNvSpPr/>
          <p:nvPr/>
        </p:nvSpPr>
        <p:spPr>
          <a:xfrm>
            <a:off x="2461668" y="1183552"/>
            <a:ext cx="3261623" cy="2327554"/>
          </a:xfrm>
          <a:custGeom>
            <a:avLst/>
            <a:gdLst/>
            <a:ahLst/>
            <a:cxnLst/>
            <a:rect l="0" t="0" r="0" b="0"/>
            <a:pathLst>
              <a:path w="4354871" h="3107716">
                <a:moveTo>
                  <a:pt x="0" y="0"/>
                </a:moveTo>
                <a:lnTo>
                  <a:pt x="4354870" y="0"/>
                </a:lnTo>
                <a:lnTo>
                  <a:pt x="4354870" y="3107715"/>
                </a:lnTo>
                <a:lnTo>
                  <a:pt x="0" y="3107715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126AB-D0EB-BD06-B6D1-56FD51C56C4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36" y="3995"/>
            <a:ext cx="469882" cy="466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FFCEC-830D-1BB3-F115-DAD60DFE97AC}"/>
              </a:ext>
            </a:extLst>
          </p:cNvPr>
          <p:cNvSpPr txBox="1"/>
          <p:nvPr/>
        </p:nvSpPr>
        <p:spPr>
          <a:xfrm>
            <a:off x="4517043" y="142677"/>
            <a:ext cx="3208041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Independent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F4DC1-70B6-12E7-7E07-1A47514A99D9}"/>
              </a:ext>
            </a:extLst>
          </p:cNvPr>
          <p:cNvSpPr txBox="1"/>
          <p:nvPr/>
        </p:nvSpPr>
        <p:spPr>
          <a:xfrm>
            <a:off x="3309046" y="608755"/>
            <a:ext cx="1374358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Fluency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AA2CDA-7E83-E054-0891-EBF014DBB005}"/>
              </a:ext>
            </a:extLst>
          </p:cNvPr>
          <p:cNvSpPr/>
          <p:nvPr/>
        </p:nvSpPr>
        <p:spPr>
          <a:xfrm>
            <a:off x="6494668" y="1183552"/>
            <a:ext cx="3261622" cy="2327554"/>
          </a:xfrm>
          <a:custGeom>
            <a:avLst/>
            <a:gdLst/>
            <a:ahLst/>
            <a:cxnLst/>
            <a:rect l="0" t="0" r="0" b="0"/>
            <a:pathLst>
              <a:path w="4354869" h="3107716">
                <a:moveTo>
                  <a:pt x="0" y="0"/>
                </a:moveTo>
                <a:lnTo>
                  <a:pt x="4354868" y="0"/>
                </a:lnTo>
                <a:lnTo>
                  <a:pt x="4354868" y="3107715"/>
                </a:lnTo>
                <a:lnTo>
                  <a:pt x="0" y="3107715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7C7DA-84A4-4F20-F57D-A25B1FE777CF}"/>
              </a:ext>
            </a:extLst>
          </p:cNvPr>
          <p:cNvSpPr txBox="1"/>
          <p:nvPr/>
        </p:nvSpPr>
        <p:spPr>
          <a:xfrm>
            <a:off x="7418139" y="627778"/>
            <a:ext cx="1122391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Twist 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B76F8A-500A-2DFD-03C9-6657CC0747E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56" y="1255557"/>
            <a:ext cx="2979187" cy="2177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F9C4A4-36EF-56F4-F361-94B7BAA35E8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1" y="1293604"/>
            <a:ext cx="3101129" cy="206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2315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66F9D3F-618D-4487-8412-08C1B61C886E}"/>
              </a:ext>
            </a:extLst>
          </p:cNvPr>
          <p:cNvSpPr/>
          <p:nvPr/>
        </p:nvSpPr>
        <p:spPr>
          <a:xfrm>
            <a:off x="2299967" y="964781"/>
            <a:ext cx="3322460" cy="2371756"/>
          </a:xfrm>
          <a:custGeom>
            <a:avLst/>
            <a:gdLst/>
            <a:ahLst/>
            <a:cxnLst/>
            <a:rect l="0" t="0" r="0" b="0"/>
            <a:pathLst>
              <a:path w="4436100" h="3166733">
                <a:moveTo>
                  <a:pt x="0" y="0"/>
                </a:moveTo>
                <a:lnTo>
                  <a:pt x="4436099" y="0"/>
                </a:lnTo>
                <a:lnTo>
                  <a:pt x="4436099" y="3166732"/>
                </a:lnTo>
                <a:lnTo>
                  <a:pt x="0" y="3166732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CB9E5-4687-4F52-5C80-CA95A9D653A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36" y="3995"/>
            <a:ext cx="446008" cy="44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79CB4E-CFF1-A81E-CD0F-0066CB3DC42B}"/>
              </a:ext>
            </a:extLst>
          </p:cNvPr>
          <p:cNvSpPr txBox="1"/>
          <p:nvPr/>
        </p:nvSpPr>
        <p:spPr>
          <a:xfrm>
            <a:off x="2719315" y="561196"/>
            <a:ext cx="1739364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Deepen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C54B7-4372-773F-3129-57AA0B023CF9}"/>
              </a:ext>
            </a:extLst>
          </p:cNvPr>
          <p:cNvSpPr txBox="1"/>
          <p:nvPr/>
        </p:nvSpPr>
        <p:spPr>
          <a:xfrm>
            <a:off x="3718053" y="133165"/>
            <a:ext cx="4849434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Independent Work - Answers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B7937-042E-C462-576E-0C717F79EE3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67" y="1017762"/>
            <a:ext cx="3204712" cy="180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9733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F34B43-0ACC-EEE8-88C5-9116554FEA09}"/>
              </a:ext>
            </a:extLst>
          </p:cNvPr>
          <p:cNvSpPr txBox="1"/>
          <p:nvPr/>
        </p:nvSpPr>
        <p:spPr>
          <a:xfrm>
            <a:off x="2852480" y="0"/>
            <a:ext cx="1385734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Review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4C87B-1F2A-B82D-8970-F2E0F3FF05A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71" y="70577"/>
            <a:ext cx="455520" cy="45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1B03A4-90BA-D415-3BE2-F435107D79A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42" y="-57071"/>
            <a:ext cx="7609431" cy="4278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C6ADE5A-BF77-EBFE-C307-7E2FF6F15728}"/>
              </a:ext>
            </a:extLst>
          </p:cNvPr>
          <p:cNvSpPr/>
          <p:nvPr/>
        </p:nvSpPr>
        <p:spPr>
          <a:xfrm>
            <a:off x="4497924" y="1850994"/>
            <a:ext cx="4965250" cy="2366344"/>
          </a:xfrm>
          <a:custGeom>
            <a:avLst/>
            <a:gdLst/>
            <a:ahLst/>
            <a:cxnLst/>
            <a:rect l="0" t="0" r="0" b="0"/>
            <a:pathLst>
              <a:path w="6629528" h="3159507">
                <a:moveTo>
                  <a:pt x="170561" y="526669"/>
                </a:moveTo>
                <a:lnTo>
                  <a:pt x="176657" y="446405"/>
                </a:lnTo>
                <a:lnTo>
                  <a:pt x="194310" y="370078"/>
                </a:lnTo>
                <a:lnTo>
                  <a:pt x="222504" y="298323"/>
                </a:lnTo>
                <a:lnTo>
                  <a:pt x="260604" y="232283"/>
                </a:lnTo>
                <a:lnTo>
                  <a:pt x="307467" y="172593"/>
                </a:lnTo>
                <a:lnTo>
                  <a:pt x="362204" y="120269"/>
                </a:lnTo>
                <a:lnTo>
                  <a:pt x="424180" y="76327"/>
                </a:lnTo>
                <a:lnTo>
                  <a:pt x="492252" y="41402"/>
                </a:lnTo>
                <a:lnTo>
                  <a:pt x="565658" y="16637"/>
                </a:lnTo>
                <a:lnTo>
                  <a:pt x="643382" y="2794"/>
                </a:lnTo>
                <a:lnTo>
                  <a:pt x="697230" y="0"/>
                </a:lnTo>
                <a:lnTo>
                  <a:pt x="6102858" y="0"/>
                </a:lnTo>
                <a:lnTo>
                  <a:pt x="6183122" y="6096"/>
                </a:lnTo>
                <a:lnTo>
                  <a:pt x="6259449" y="23749"/>
                </a:lnTo>
                <a:lnTo>
                  <a:pt x="6331204" y="51943"/>
                </a:lnTo>
                <a:lnTo>
                  <a:pt x="6397371" y="90043"/>
                </a:lnTo>
                <a:lnTo>
                  <a:pt x="6456934" y="136779"/>
                </a:lnTo>
                <a:lnTo>
                  <a:pt x="6509258" y="191643"/>
                </a:lnTo>
                <a:lnTo>
                  <a:pt x="6553327" y="253619"/>
                </a:lnTo>
                <a:lnTo>
                  <a:pt x="6588125" y="321691"/>
                </a:lnTo>
                <a:lnTo>
                  <a:pt x="6612890" y="394970"/>
                </a:lnTo>
                <a:lnTo>
                  <a:pt x="6626733" y="472821"/>
                </a:lnTo>
                <a:lnTo>
                  <a:pt x="6629527" y="526669"/>
                </a:lnTo>
                <a:lnTo>
                  <a:pt x="6629527" y="2632964"/>
                </a:lnTo>
                <a:lnTo>
                  <a:pt x="6623431" y="2713101"/>
                </a:lnTo>
                <a:lnTo>
                  <a:pt x="6605778" y="2789555"/>
                </a:lnTo>
                <a:lnTo>
                  <a:pt x="6577584" y="2861183"/>
                </a:lnTo>
                <a:lnTo>
                  <a:pt x="6539611" y="2927350"/>
                </a:lnTo>
                <a:lnTo>
                  <a:pt x="6492749" y="2986913"/>
                </a:lnTo>
                <a:lnTo>
                  <a:pt x="6437884" y="3039237"/>
                </a:lnTo>
                <a:lnTo>
                  <a:pt x="6375908" y="3083306"/>
                </a:lnTo>
                <a:lnTo>
                  <a:pt x="6307836" y="3118104"/>
                </a:lnTo>
                <a:lnTo>
                  <a:pt x="6234557" y="3142869"/>
                </a:lnTo>
                <a:lnTo>
                  <a:pt x="6156706" y="3156712"/>
                </a:lnTo>
                <a:lnTo>
                  <a:pt x="6102858" y="3159506"/>
                </a:lnTo>
                <a:lnTo>
                  <a:pt x="697230" y="3159506"/>
                </a:lnTo>
                <a:lnTo>
                  <a:pt x="616966" y="3153410"/>
                </a:lnTo>
                <a:lnTo>
                  <a:pt x="540639" y="3135757"/>
                </a:lnTo>
                <a:lnTo>
                  <a:pt x="468884" y="3107563"/>
                </a:lnTo>
                <a:lnTo>
                  <a:pt x="402844" y="3069590"/>
                </a:lnTo>
                <a:lnTo>
                  <a:pt x="343154" y="3022727"/>
                </a:lnTo>
                <a:lnTo>
                  <a:pt x="290830" y="2967863"/>
                </a:lnTo>
                <a:lnTo>
                  <a:pt x="246888" y="2906014"/>
                </a:lnTo>
                <a:lnTo>
                  <a:pt x="211963" y="2837942"/>
                </a:lnTo>
                <a:lnTo>
                  <a:pt x="187198" y="2764536"/>
                </a:lnTo>
                <a:lnTo>
                  <a:pt x="173355" y="2686812"/>
                </a:lnTo>
                <a:lnTo>
                  <a:pt x="170561" y="2632964"/>
                </a:lnTo>
                <a:lnTo>
                  <a:pt x="0" y="1795653"/>
                </a:lnTo>
                <a:lnTo>
                  <a:pt x="170561" y="184302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4A86B-0FCF-7A53-26FE-17E42851AFC2}"/>
              </a:ext>
            </a:extLst>
          </p:cNvPr>
          <p:cNvSpPr txBox="1"/>
          <p:nvPr/>
        </p:nvSpPr>
        <p:spPr>
          <a:xfrm>
            <a:off x="6447937" y="722896"/>
            <a:ext cx="808350" cy="6113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1124">
                <a:solidFill>
                  <a:srgbClr val="000000"/>
                </a:solidFill>
                <a:latin typeface="Century Gothic - 20"/>
              </a:rPr>
              <a:t>ones</a:t>
            </a:r>
          </a:p>
          <a:p>
            <a:pPr defTabSz="684886"/>
            <a:r>
              <a:rPr lang="en-GB" sz="1124">
                <a:solidFill>
                  <a:srgbClr val="000000"/>
                </a:solidFill>
                <a:latin typeface="Century Gothic - 20"/>
              </a:rPr>
              <a:t>digit</a:t>
            </a:r>
          </a:p>
          <a:p>
            <a:pPr defTabSz="684886"/>
            <a:r>
              <a:rPr lang="en-GB" sz="1124">
                <a:solidFill>
                  <a:srgbClr val="000000"/>
                </a:solidFill>
                <a:latin typeface="Century Gothic - 20"/>
              </a:rPr>
              <a:t>column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F40F5-ACDB-2A70-B15C-39EB9949D3F3}"/>
              </a:ext>
            </a:extLst>
          </p:cNvPr>
          <p:cNvSpPr txBox="1"/>
          <p:nvPr/>
        </p:nvSpPr>
        <p:spPr>
          <a:xfrm>
            <a:off x="4811908" y="2178200"/>
            <a:ext cx="4698824" cy="7146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To recognise the value of </a:t>
            </a:r>
            <a:r>
              <a:rPr lang="de-DE" sz="2022">
                <a:solidFill>
                  <a:srgbClr val="000000"/>
                </a:solidFill>
                <a:latin typeface="Century Gothic - 36"/>
              </a:rPr>
              <a:t>digits in  4 digit numbers</a:t>
            </a:r>
            <a:endParaRPr lang="en-GB" sz="2022">
              <a:solidFill>
                <a:srgbClr val="000000"/>
              </a:solidFill>
              <a:latin typeface="Century Gothic - 36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18AFEF-599A-985E-A83C-37F22E890A1F}"/>
              </a:ext>
            </a:extLst>
          </p:cNvPr>
          <p:cNvSpPr txBox="1"/>
          <p:nvPr/>
        </p:nvSpPr>
        <p:spPr>
          <a:xfrm>
            <a:off x="5306522" y="732408"/>
            <a:ext cx="1064730" cy="6113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1124">
                <a:solidFill>
                  <a:srgbClr val="000000"/>
                </a:solidFill>
                <a:latin typeface="Century Gothic - 20"/>
              </a:rPr>
              <a:t>hundreds</a:t>
            </a:r>
          </a:p>
          <a:p>
            <a:pPr defTabSz="684886"/>
            <a:r>
              <a:rPr lang="en-GB" sz="1124">
                <a:solidFill>
                  <a:srgbClr val="000000"/>
                </a:solidFill>
                <a:latin typeface="Century Gothic - 20"/>
              </a:rPr>
              <a:t>thousands</a:t>
            </a:r>
          </a:p>
          <a:p>
            <a:pPr defTabSz="684886"/>
            <a:r>
              <a:rPr lang="en-GB" sz="1124">
                <a:solidFill>
                  <a:srgbClr val="000000"/>
                </a:solidFill>
                <a:latin typeface="Century Gothic - 20"/>
              </a:rPr>
              <a:t>tens</a:t>
            </a:r>
          </a:p>
        </p:txBody>
      </p:sp>
    </p:spTree>
    <p:extLst>
      <p:ext uri="{BB962C8B-B14F-4D97-AF65-F5344CB8AC3E}">
        <p14:creationId xmlns:p14="http://schemas.microsoft.com/office/powerpoint/2010/main" val="720332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8C9418B-F4B9-7AA0-74C2-1854C4C49A8B}"/>
              </a:ext>
            </a:extLst>
          </p:cNvPr>
          <p:cNvSpPr/>
          <p:nvPr/>
        </p:nvSpPr>
        <p:spPr>
          <a:xfrm>
            <a:off x="6551634" y="1279345"/>
            <a:ext cx="3222062" cy="2202817"/>
          </a:xfrm>
          <a:custGeom>
            <a:avLst/>
            <a:gdLst/>
            <a:ahLst/>
            <a:cxnLst/>
            <a:rect l="0" t="0" r="0" b="0"/>
            <a:pathLst>
              <a:path w="4302049" h="2941168">
                <a:moveTo>
                  <a:pt x="0" y="0"/>
                </a:moveTo>
                <a:lnTo>
                  <a:pt x="4302048" y="0"/>
                </a:lnTo>
                <a:lnTo>
                  <a:pt x="4302048" y="2941167"/>
                </a:lnTo>
                <a:lnTo>
                  <a:pt x="0" y="294116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7A650-548B-BF51-0C0C-FEBF4775E8E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35" y="3995"/>
            <a:ext cx="841223" cy="836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FCFBA-FE4F-5A9F-E0E7-95A535686E96}"/>
              </a:ext>
            </a:extLst>
          </p:cNvPr>
          <p:cNvSpPr txBox="1"/>
          <p:nvPr/>
        </p:nvSpPr>
        <p:spPr>
          <a:xfrm>
            <a:off x="4859467" y="123653"/>
            <a:ext cx="2824811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Self Assessment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C4AAB-4642-9F0F-122A-C35012192B1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26" y="680093"/>
            <a:ext cx="1902358" cy="3495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DFBD9B0-5066-9784-C731-6A843EB61B19}"/>
              </a:ext>
            </a:extLst>
          </p:cNvPr>
          <p:cNvSpPr/>
          <p:nvPr/>
        </p:nvSpPr>
        <p:spPr>
          <a:xfrm>
            <a:off x="4198617" y="954365"/>
            <a:ext cx="2202808" cy="2914765"/>
          </a:xfrm>
          <a:custGeom>
            <a:avLst/>
            <a:gdLst/>
            <a:ahLst/>
            <a:cxnLst/>
            <a:rect l="0" t="0" r="0" b="0"/>
            <a:pathLst>
              <a:path w="2941156" h="3891751">
                <a:moveTo>
                  <a:pt x="0" y="0"/>
                </a:moveTo>
                <a:lnTo>
                  <a:pt x="2941155" y="0"/>
                </a:lnTo>
                <a:lnTo>
                  <a:pt x="2941155" y="3891750"/>
                </a:lnTo>
                <a:lnTo>
                  <a:pt x="0" y="389175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735F07-B32D-EBFE-B308-C48689A3FF00}"/>
              </a:ext>
            </a:extLst>
          </p:cNvPr>
          <p:cNvGraphicFramePr>
            <a:graphicFrameLocks noGrp="1"/>
          </p:cNvGraphicFramePr>
          <p:nvPr/>
        </p:nvGraphicFramePr>
        <p:xfrm>
          <a:off x="4201347" y="947470"/>
          <a:ext cx="2201979" cy="290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979">
                  <a:extLst>
                    <a:ext uri="{9D8B030D-6E8A-4147-A177-3AD203B41FA5}">
                      <a16:colId xmlns:a16="http://schemas.microsoft.com/office/drawing/2014/main" val="912881187"/>
                    </a:ext>
                  </a:extLst>
                </a:gridCol>
              </a:tblGrid>
              <a:tr h="1016525">
                <a:tc>
                  <a:txBody>
                    <a:bodyPr/>
                    <a:lstStyle/>
                    <a:p>
                      <a:r>
                        <a:rPr lang="en-GB" sz="1300" b="0" i="0" u="none" baseline="0">
                          <a:solidFill>
                            <a:srgbClr val="000000"/>
                          </a:solidFill>
                          <a:latin typeface="Calibri - 18"/>
                        </a:rPr>
                        <a:t>I am really confused. I cannot do it even with resources and an adult to help me. </a:t>
                      </a:r>
                    </a:p>
                  </a:txBody>
                  <a:tcPr marL="68485" marR="68485" marT="34242" marB="34242"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138606"/>
                  </a:ext>
                </a:extLst>
              </a:tr>
              <a:tr h="890589">
                <a:tc>
                  <a:txBody>
                    <a:bodyPr/>
                    <a:lstStyle/>
                    <a:p>
                      <a:r>
                        <a:rPr lang="en-GB" sz="1300" b="0" i="0" u="none" baseline="0">
                          <a:solidFill>
                            <a:srgbClr val="000000"/>
                          </a:solidFill>
                          <a:latin typeface="Calibri - 18"/>
                        </a:rPr>
                        <a:t>I can complete this work with the resources or an adult to help me. </a:t>
                      </a:r>
                    </a:p>
                  </a:txBody>
                  <a:tcPr marL="68485" marR="68485" marT="34242" marB="34242"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849131"/>
                  </a:ext>
                </a:extLst>
              </a:tr>
              <a:tr h="1001021">
                <a:tc>
                  <a:txBody>
                    <a:bodyPr/>
                    <a:lstStyle/>
                    <a:p>
                      <a:r>
                        <a:rPr lang="en-GB" sz="1300" b="0" i="0" u="none" baseline="0">
                          <a:solidFill>
                            <a:srgbClr val="000000"/>
                          </a:solidFill>
                          <a:latin typeface="Calibri - 18"/>
                        </a:rPr>
                        <a:t>I am confident and able to use resources and my understanding to work out the answers independently. </a:t>
                      </a:r>
                    </a:p>
                  </a:txBody>
                  <a:tcPr marL="68485" marR="68485" marT="34242" marB="34242"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0606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5D20746-CE55-7140-5204-FC673FE77F2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02" y="1341162"/>
            <a:ext cx="2826333" cy="2064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7393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827D3-880F-7B64-7392-7DF1C425AF48}"/>
              </a:ext>
            </a:extLst>
          </p:cNvPr>
          <p:cNvSpPr/>
          <p:nvPr/>
        </p:nvSpPr>
        <p:spPr>
          <a:xfrm>
            <a:off x="1138988" y="1765645"/>
            <a:ext cx="9914023" cy="48918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B0BDC-78FF-3D57-5717-0E68810FA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030" y="874939"/>
            <a:ext cx="5686159" cy="890705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entury Gothic" panose="020B0502020202020204" pitchFamily="34" charset="0"/>
              </a:rPr>
              <a:t>Mastery: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AE51F-D49E-483A-5934-D686691FAE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4FBFF"/>
              </a:clrFrom>
              <a:clrTo>
                <a:srgbClr val="F4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124" y="655753"/>
            <a:ext cx="1017370" cy="1029339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B87A288-1967-B43F-C6FC-D795D62C7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126" y="2031944"/>
            <a:ext cx="9973886" cy="4702811"/>
          </a:xfrm>
          <a:noFill/>
        </p:spPr>
        <p:txBody>
          <a:bodyPr>
            <a:normAutofit fontScale="25000" lnSpcReduction="20000"/>
          </a:bodyPr>
          <a:lstStyle/>
          <a:p>
            <a:pPr algn="l" fontAlgn="t">
              <a:buFont typeface="+mj-lt"/>
              <a:buAutoNum type="arabicPeriod"/>
            </a:pPr>
            <a:endParaRPr lang="en-GB" sz="9600" b="0" i="0" dirty="0">
              <a:solidFill>
                <a:srgbClr val="B31500"/>
              </a:solidFill>
              <a:effectLst/>
              <a:latin typeface="Century Gothic" panose="020B0502020202020204" pitchFamily="34" charset="0"/>
            </a:endParaRPr>
          </a:p>
          <a:p>
            <a:pPr algn="l" fontAlgn="t">
              <a:buFont typeface="+mj-lt"/>
              <a:buAutoNum type="arabicPeriod"/>
            </a:pPr>
            <a:r>
              <a:rPr lang="en-GB" sz="9600" b="0" i="0" dirty="0">
                <a:solidFill>
                  <a:srgbClr val="B31500"/>
                </a:solidFill>
                <a:effectLst/>
                <a:latin typeface="Century Gothic" panose="020B0502020202020204" pitchFamily="34" charset="0"/>
              </a:rPr>
              <a:t>All pupils are exposed to the same quality first teaching of the same maths units together in class using small steps.</a:t>
            </a:r>
          </a:p>
          <a:p>
            <a:pPr algn="l" fontAlgn="t">
              <a:buFont typeface="+mj-lt"/>
              <a:buAutoNum type="arabicPeriod"/>
            </a:pPr>
            <a:r>
              <a:rPr lang="en-GB" sz="9600" b="0" i="0" dirty="0">
                <a:solidFill>
                  <a:srgbClr val="B31500"/>
                </a:solidFill>
                <a:effectLst/>
                <a:latin typeface="Century Gothic" panose="020B0502020202020204" pitchFamily="34" charset="0"/>
              </a:rPr>
              <a:t>Mathematical vocabulary is developed alongside mathematical concepts.</a:t>
            </a:r>
          </a:p>
          <a:p>
            <a:pPr algn="l" fontAlgn="t">
              <a:buFont typeface="+mj-lt"/>
              <a:buAutoNum type="arabicPeriod"/>
            </a:pPr>
            <a:r>
              <a:rPr lang="en-GB" sz="9600" b="0" i="0" dirty="0">
                <a:solidFill>
                  <a:srgbClr val="B31500"/>
                </a:solidFill>
                <a:effectLst/>
                <a:latin typeface="Century Gothic" panose="020B0502020202020204" pitchFamily="34" charset="0"/>
              </a:rPr>
              <a:t>All pupils practice key skills regularly, to embed mathematical fluency (alongside conceptual understanding).</a:t>
            </a:r>
          </a:p>
          <a:p>
            <a:pPr algn="l" fontAlgn="t">
              <a:buFont typeface="+mj-lt"/>
              <a:buAutoNum type="arabicPeriod"/>
            </a:pPr>
            <a:r>
              <a:rPr lang="en-GB" sz="9600" b="0" i="0" dirty="0">
                <a:solidFill>
                  <a:srgbClr val="B31500"/>
                </a:solidFill>
                <a:effectLst/>
                <a:latin typeface="Century Gothic" panose="020B0502020202020204" pitchFamily="34" charset="0"/>
              </a:rPr>
              <a:t>All pupils learn to deepen their mathematical understanding of key concepts by using and applying their learned knowledge to different tasks.</a:t>
            </a:r>
          </a:p>
          <a:p>
            <a:pPr algn="l" fontAlgn="t">
              <a:buFont typeface="+mj-lt"/>
              <a:buAutoNum type="arabicPeriod"/>
            </a:pPr>
            <a:r>
              <a:rPr lang="en-GB" sz="9600" b="0" i="0" dirty="0">
                <a:solidFill>
                  <a:srgbClr val="B31500"/>
                </a:solidFill>
                <a:effectLst/>
                <a:latin typeface="Century Gothic" panose="020B0502020202020204" pitchFamily="34" charset="0"/>
              </a:rPr>
              <a:t>All pupils are exposed to problem solving activities, using their age-related maths skills, which helps to improve computational skills and deepen their understanding further by applying their recent and prior knowledge to new mathematical questions.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DBD7A-4B38-7F8C-64CB-341D9DCEB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518" y="-63968"/>
            <a:ext cx="2031358" cy="18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587C630-E19E-5C46-4BC4-1EBA95E95CAE}"/>
              </a:ext>
            </a:extLst>
          </p:cNvPr>
          <p:cNvSpPr/>
          <p:nvPr/>
        </p:nvSpPr>
        <p:spPr>
          <a:xfrm>
            <a:off x="2910401" y="2432465"/>
            <a:ext cx="3387391" cy="3752645"/>
          </a:xfrm>
          <a:custGeom>
            <a:avLst/>
            <a:gdLst/>
            <a:ahLst/>
            <a:cxnLst/>
            <a:rect l="0" t="0" r="0" b="0"/>
            <a:pathLst>
              <a:path w="4522794" h="5010476">
                <a:moveTo>
                  <a:pt x="0" y="0"/>
                </a:moveTo>
                <a:lnTo>
                  <a:pt x="4522793" y="0"/>
                </a:lnTo>
                <a:lnTo>
                  <a:pt x="4522793" y="5010475"/>
                </a:lnTo>
                <a:lnTo>
                  <a:pt x="0" y="5010475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5D908-34D6-0C6F-FCB4-F1B1FFCA7A6C}"/>
              </a:ext>
            </a:extLst>
          </p:cNvPr>
          <p:cNvSpPr txBox="1"/>
          <p:nvPr/>
        </p:nvSpPr>
        <p:spPr>
          <a:xfrm>
            <a:off x="3310833" y="2113807"/>
            <a:ext cx="2769473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 dirty="0">
                <a:solidFill>
                  <a:srgbClr val="000000"/>
                </a:solidFill>
                <a:latin typeface="Century Gothic - 36"/>
              </a:rPr>
              <a:t>Maths Meeting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31503-E35A-1365-75D5-5FD6E5877C38}"/>
              </a:ext>
            </a:extLst>
          </p:cNvPr>
          <p:cNvSpPr txBox="1"/>
          <p:nvPr/>
        </p:nvSpPr>
        <p:spPr>
          <a:xfrm>
            <a:off x="7933563" y="2113807"/>
            <a:ext cx="977095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S.D.I 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4841F6-B35D-4F1E-4148-312E6394182F}"/>
              </a:ext>
            </a:extLst>
          </p:cNvPr>
          <p:cNvSpPr/>
          <p:nvPr/>
        </p:nvSpPr>
        <p:spPr>
          <a:xfrm>
            <a:off x="6620004" y="2422954"/>
            <a:ext cx="3387386" cy="3752645"/>
          </a:xfrm>
          <a:custGeom>
            <a:avLst/>
            <a:gdLst/>
            <a:ahLst/>
            <a:cxnLst/>
            <a:rect l="0" t="0" r="0" b="0"/>
            <a:pathLst>
              <a:path w="4522788" h="5010476">
                <a:moveTo>
                  <a:pt x="0" y="0"/>
                </a:moveTo>
                <a:lnTo>
                  <a:pt x="4522787" y="0"/>
                </a:lnTo>
                <a:lnTo>
                  <a:pt x="4522787" y="5010475"/>
                </a:lnTo>
                <a:lnTo>
                  <a:pt x="0" y="5010475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D35F7-6121-208E-CF12-32874AE70EF8}"/>
              </a:ext>
            </a:extLst>
          </p:cNvPr>
          <p:cNvSpPr txBox="1"/>
          <p:nvPr/>
        </p:nvSpPr>
        <p:spPr>
          <a:xfrm>
            <a:off x="2910400" y="2449308"/>
            <a:ext cx="3387391" cy="19593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684886"/>
            <a:r>
              <a:rPr lang="en-GB" sz="2022" dirty="0">
                <a:solidFill>
                  <a:srgbClr val="000000"/>
                </a:solidFill>
                <a:latin typeface="Century Gothic - 36"/>
              </a:rPr>
              <a:t>Create a list of 4-digit numbers. Then take it in turns to make your partner's 4-digit numbers using place value counters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951E3-64F4-3422-436C-2D35EF50549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62" y="2484767"/>
            <a:ext cx="3260546" cy="2294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DCB2A-39AB-E736-39A5-D3DC1208C0E9}"/>
              </a:ext>
            </a:extLst>
          </p:cNvPr>
          <p:cNvSpPr txBox="1"/>
          <p:nvPr/>
        </p:nvSpPr>
        <p:spPr>
          <a:xfrm>
            <a:off x="-68265" y="154424"/>
            <a:ext cx="5437926" cy="19593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684886"/>
            <a:r>
              <a:rPr lang="en-GB" sz="2022" dirty="0">
                <a:solidFill>
                  <a:srgbClr val="000000"/>
                </a:solidFill>
                <a:latin typeface="Century Gothic - 36"/>
              </a:rPr>
              <a:t>Following the lesson we have a Maths Meeting where children will work on:</a:t>
            </a:r>
          </a:p>
          <a:p>
            <a:pPr marL="342900" indent="-342900" algn="ctr" defTabSz="684886">
              <a:buFont typeface="Arial" panose="020B0604020202020204" pitchFamily="34" charset="0"/>
              <a:buChar char="•"/>
            </a:pPr>
            <a:r>
              <a:rPr lang="en-GB" sz="2022" dirty="0">
                <a:solidFill>
                  <a:srgbClr val="000000"/>
                </a:solidFill>
                <a:latin typeface="Century Gothic - 36"/>
              </a:rPr>
              <a:t>Previous learning</a:t>
            </a:r>
          </a:p>
          <a:p>
            <a:pPr marL="342900" indent="-342900" algn="ctr" defTabSz="684886">
              <a:buFont typeface="Arial" panose="020B0604020202020204" pitchFamily="34" charset="0"/>
              <a:buChar char="•"/>
            </a:pPr>
            <a:r>
              <a:rPr lang="en-GB" sz="2022" dirty="0">
                <a:solidFill>
                  <a:srgbClr val="000000"/>
                </a:solidFill>
                <a:latin typeface="Century Gothic - 36"/>
              </a:rPr>
              <a:t>Current learning</a:t>
            </a:r>
          </a:p>
          <a:p>
            <a:pPr marL="342900" indent="-342900" algn="ctr" defTabSz="684886">
              <a:buFont typeface="Arial" panose="020B0604020202020204" pitchFamily="34" charset="0"/>
              <a:buChar char="•"/>
            </a:pPr>
            <a:r>
              <a:rPr lang="en-GB" sz="2022" dirty="0">
                <a:solidFill>
                  <a:srgbClr val="000000"/>
                </a:solidFill>
                <a:latin typeface="Century Gothic - 36"/>
              </a:rPr>
              <a:t>Problem solving</a:t>
            </a:r>
          </a:p>
          <a:p>
            <a:pPr marL="342900" indent="-342900" algn="ctr" defTabSz="684886">
              <a:buFont typeface="Arial" panose="020B0604020202020204" pitchFamily="34" charset="0"/>
              <a:buChar char="•"/>
            </a:pPr>
            <a:r>
              <a:rPr lang="en-GB" sz="2022" dirty="0">
                <a:solidFill>
                  <a:srgbClr val="000000"/>
                </a:solidFill>
                <a:latin typeface="Century Gothic - 36"/>
              </a:rPr>
              <a:t>Times tables (KS2)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08C0A-ED90-44DE-9D80-68D45FCD8998}"/>
              </a:ext>
            </a:extLst>
          </p:cNvPr>
          <p:cNvSpPr txBox="1"/>
          <p:nvPr/>
        </p:nvSpPr>
        <p:spPr>
          <a:xfrm>
            <a:off x="5792212" y="143957"/>
            <a:ext cx="5437926" cy="10258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684886"/>
            <a:r>
              <a:rPr lang="en-GB" sz="2022" dirty="0">
                <a:solidFill>
                  <a:srgbClr val="000000"/>
                </a:solidFill>
                <a:latin typeface="Century Gothic - 36"/>
              </a:rPr>
              <a:t>During this session, the teacher will work with any children who need additional support on the day’s learning</a:t>
            </a:r>
          </a:p>
        </p:txBody>
      </p:sp>
    </p:spTree>
    <p:extLst>
      <p:ext uri="{BB962C8B-B14F-4D97-AF65-F5344CB8AC3E}">
        <p14:creationId xmlns:p14="http://schemas.microsoft.com/office/powerpoint/2010/main" val="554064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0BDC-78FF-3D57-5717-0E68810FA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793" y="-1486568"/>
            <a:ext cx="12461508" cy="238760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entury Gothic" panose="020B0502020202020204" pitchFamily="34" charset="0"/>
              </a:rPr>
              <a:t>Mastering number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AE51F-D49E-483A-5934-D686691FAE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4FBFF"/>
              </a:clrFrom>
              <a:clrTo>
                <a:srgbClr val="F4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020" y="646662"/>
            <a:ext cx="1017370" cy="10293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5B5BA09-6E8C-5C0D-65C9-6D3D6683C1E1}"/>
              </a:ext>
            </a:extLst>
          </p:cNvPr>
          <p:cNvSpPr txBox="1">
            <a:spLocks/>
          </p:cNvSpPr>
          <p:nvPr/>
        </p:nvSpPr>
        <p:spPr>
          <a:xfrm>
            <a:off x="1077632" y="1100748"/>
            <a:ext cx="9313275" cy="17337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latin typeface="Century Gothic" panose="020B0502020202020204" pitchFamily="34" charset="0"/>
              </a:rPr>
              <a:t>Years 1 and 2  - developing a sound understanding of place value and number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903364-2DCE-960F-6ED7-64E5501F471D}"/>
              </a:ext>
            </a:extLst>
          </p:cNvPr>
          <p:cNvSpPr txBox="1">
            <a:spLocks/>
          </p:cNvSpPr>
          <p:nvPr/>
        </p:nvSpPr>
        <p:spPr>
          <a:xfrm>
            <a:off x="1077633" y="3034262"/>
            <a:ext cx="9313275" cy="17337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latin typeface="Century Gothic" panose="020B0502020202020204" pitchFamily="34" charset="0"/>
              </a:rPr>
              <a:t>Years 4 and 5  - developing their multiplicative reasoning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0E8C7C-8882-819B-F86F-6005DD3683BE}"/>
              </a:ext>
            </a:extLst>
          </p:cNvPr>
          <p:cNvSpPr txBox="1">
            <a:spLocks/>
          </p:cNvSpPr>
          <p:nvPr/>
        </p:nvSpPr>
        <p:spPr>
          <a:xfrm>
            <a:off x="1148885" y="4100877"/>
            <a:ext cx="9313275" cy="17337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latin typeface="Century Gothic" panose="020B0502020202020204" pitchFamily="34" charset="0"/>
              </a:rPr>
              <a:t>These are 15-20 minute </a:t>
            </a:r>
            <a:r>
              <a:rPr lang="en-GB" sz="3600">
                <a:latin typeface="Century Gothic" panose="020B0502020202020204" pitchFamily="34" charset="0"/>
              </a:rPr>
              <a:t>daily sessions</a:t>
            </a:r>
            <a:endParaRPr lang="en-GB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0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FAE51F-D49E-483A-5934-D686691FAE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4FBFF"/>
              </a:clrFrom>
              <a:clrTo>
                <a:srgbClr val="F4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430" y="93024"/>
            <a:ext cx="1017370" cy="1029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BDBD7A-4B38-7F8C-64CB-341D9DCEB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6367" y="705852"/>
            <a:ext cx="1017370" cy="928127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BC79115-DFDD-1BBF-1B4B-5ECD60D1E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9C9F3C-EFBA-527D-5708-633ACBD559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593056-777B-EC99-6431-CB355D605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475" y="0"/>
            <a:ext cx="971105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1AC6CC-433B-3370-AF99-8A115EE30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871" y="0"/>
            <a:ext cx="9728257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77AD96-77B7-3011-FD9D-012264F412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525" y="0"/>
            <a:ext cx="9712949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159B8D-5945-6063-AF9A-14D343A0C3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800" y="0"/>
            <a:ext cx="971099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93881F-EAFE-6D3E-CCF9-EE72EBD14D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8762" y="0"/>
            <a:ext cx="9694475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A5D04A-4C91-8858-483D-40C01D640B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1165" y="0"/>
            <a:ext cx="9709669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9F581A-9B9A-5590-B185-0D51028028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6546" y="0"/>
            <a:ext cx="9718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0BDC-78FF-3D57-5717-0E68810FA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625" y="794387"/>
            <a:ext cx="9144000" cy="890705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entury Gothic" panose="020B0502020202020204" pitchFamily="34" charset="0"/>
              </a:rPr>
              <a:t>Vocabulary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AE51F-D49E-483A-5934-D686691FAE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4FBFF"/>
              </a:clrFrom>
              <a:clrTo>
                <a:srgbClr val="F4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718" y="655753"/>
            <a:ext cx="1017370" cy="1029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BDBD7A-4B38-7F8C-64CB-341D9DCEB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978" y="662187"/>
            <a:ext cx="1121261" cy="1022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AED8B6-4BA3-E9F3-DF6F-DAE47AB54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704" y="4307657"/>
            <a:ext cx="4514285" cy="2427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EB1620-A76E-2D7E-32F7-E8994DE39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847" y="1685092"/>
            <a:ext cx="4707778" cy="25765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F0D6CF-2539-EBA5-B32D-B0D15EBAF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403" y="1789201"/>
            <a:ext cx="4148818" cy="47790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B9BB5A-462B-EC36-9C28-3E295C2C4F84}"/>
              </a:ext>
            </a:extLst>
          </p:cNvPr>
          <p:cNvSpPr txBox="1"/>
          <p:nvPr/>
        </p:nvSpPr>
        <p:spPr>
          <a:xfrm>
            <a:off x="6241704" y="4381496"/>
            <a:ext cx="98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Year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A1BC10-4E2C-A190-4158-02D458A92D6D}"/>
              </a:ext>
            </a:extLst>
          </p:cNvPr>
          <p:cNvSpPr txBox="1"/>
          <p:nvPr/>
        </p:nvSpPr>
        <p:spPr>
          <a:xfrm>
            <a:off x="6096000" y="1791566"/>
            <a:ext cx="98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Year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2258F-B340-F69D-0C8C-1369F5C2C325}"/>
              </a:ext>
            </a:extLst>
          </p:cNvPr>
          <p:cNvSpPr txBox="1"/>
          <p:nvPr/>
        </p:nvSpPr>
        <p:spPr>
          <a:xfrm>
            <a:off x="741403" y="1791566"/>
            <a:ext cx="98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65233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0BDC-78FF-3D57-5717-0E68810FA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6682"/>
            <a:ext cx="9144000" cy="890705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entury Gothic" panose="020B0502020202020204" pitchFamily="34" charset="0"/>
              </a:rPr>
              <a:t>Sentence 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AE51F-D49E-483A-5934-D686691FAE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4FBFF"/>
              </a:clrFrom>
              <a:clrTo>
                <a:srgbClr val="F4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652" y="189905"/>
            <a:ext cx="1017370" cy="1029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BDBD7A-4B38-7F8C-64CB-341D9DCEB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978" y="662187"/>
            <a:ext cx="1121261" cy="10229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B9BB5A-462B-EC36-9C28-3E295C2C4F84}"/>
              </a:ext>
            </a:extLst>
          </p:cNvPr>
          <p:cNvSpPr txBox="1"/>
          <p:nvPr/>
        </p:nvSpPr>
        <p:spPr>
          <a:xfrm>
            <a:off x="9073136" y="1343421"/>
            <a:ext cx="141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Year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A1BC10-4E2C-A190-4158-02D458A92D6D}"/>
              </a:ext>
            </a:extLst>
          </p:cNvPr>
          <p:cNvSpPr txBox="1"/>
          <p:nvPr/>
        </p:nvSpPr>
        <p:spPr>
          <a:xfrm>
            <a:off x="5578141" y="1343422"/>
            <a:ext cx="135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Year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2258F-B340-F69D-0C8C-1369F5C2C325}"/>
              </a:ext>
            </a:extLst>
          </p:cNvPr>
          <p:cNvSpPr txBox="1"/>
          <p:nvPr/>
        </p:nvSpPr>
        <p:spPr>
          <a:xfrm>
            <a:off x="1037609" y="1332244"/>
            <a:ext cx="125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Year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F1C4A-726D-3F99-0C6E-19249E891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03" y="1745196"/>
            <a:ext cx="2849229" cy="2085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D8747-5954-32DE-9599-C11C6D4C6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640" y="3313689"/>
            <a:ext cx="2778835" cy="2085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B7A2DE-DF09-D535-DDA1-C31AAF41E0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52" y="4913091"/>
            <a:ext cx="2647845" cy="19449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7E5DC2-7057-E8B5-57A0-48EFE67D3B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685" y="4780402"/>
            <a:ext cx="2763142" cy="20006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5C406A-C5A0-4E02-C782-6044795689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7141" y="1728362"/>
            <a:ext cx="2747085" cy="20006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D4F9ED-E118-8E80-175E-E95EDDAFDA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0869" y="3262800"/>
            <a:ext cx="2805490" cy="20006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2519A9-53B8-AC26-D51E-09516D2363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8996" y="1686138"/>
            <a:ext cx="2899149" cy="20850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C46622-C297-79D6-F574-D69DE94CB8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1721" y="3327698"/>
            <a:ext cx="2585257" cy="18913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9E74BE-E8D6-3D57-81C9-700487F6DE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19819" y="4872950"/>
            <a:ext cx="2530131" cy="18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5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0BDC-78FF-3D57-5717-0E68810FA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793" y="-1486568"/>
            <a:ext cx="12461508" cy="238760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entury Gothic" panose="020B0502020202020204" pitchFamily="34" charset="0"/>
              </a:rPr>
              <a:t>What you will see in a lesson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AE51F-D49E-483A-5934-D686691FAE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4FBFF"/>
              </a:clrFrom>
              <a:clrTo>
                <a:srgbClr val="F4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020" y="646662"/>
            <a:ext cx="1017370" cy="10293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5B5BA09-6E8C-5C0D-65C9-6D3D6683C1E1}"/>
              </a:ext>
            </a:extLst>
          </p:cNvPr>
          <p:cNvSpPr txBox="1">
            <a:spLocks/>
          </p:cNvSpPr>
          <p:nvPr/>
        </p:nvSpPr>
        <p:spPr>
          <a:xfrm>
            <a:off x="1291390" y="-197853"/>
            <a:ext cx="10467473" cy="200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Century Gothic" panose="020B0502020202020204" pitchFamily="34" charset="0"/>
              </a:rPr>
              <a:t>Lessons are 45 minutes long and split into sections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833E9D-04BB-B942-1DD9-7C39707502A0}"/>
              </a:ext>
            </a:extLst>
          </p:cNvPr>
          <p:cNvSpPr txBox="1">
            <a:spLocks/>
          </p:cNvSpPr>
          <p:nvPr/>
        </p:nvSpPr>
        <p:spPr>
          <a:xfrm>
            <a:off x="-73793" y="2090458"/>
            <a:ext cx="3368841" cy="751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Hook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F9E3A1-5FCB-7C65-43B8-E6FBB30666C0}"/>
              </a:ext>
            </a:extLst>
          </p:cNvPr>
          <p:cNvSpPr txBox="1">
            <a:spLocks/>
          </p:cNvSpPr>
          <p:nvPr/>
        </p:nvSpPr>
        <p:spPr>
          <a:xfrm>
            <a:off x="233413" y="2717493"/>
            <a:ext cx="5670885" cy="1101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Guided Practise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4CAD77-A0DF-E86D-90EF-95B344749211}"/>
              </a:ext>
            </a:extLst>
          </p:cNvPr>
          <p:cNvSpPr txBox="1">
            <a:spLocks/>
          </p:cNvSpPr>
          <p:nvPr/>
        </p:nvSpPr>
        <p:spPr>
          <a:xfrm>
            <a:off x="-114400" y="3749172"/>
            <a:ext cx="5670885" cy="1101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What it is also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02941C-3C87-99CD-058B-0249BC0027F9}"/>
              </a:ext>
            </a:extLst>
          </p:cNvPr>
          <p:cNvSpPr txBox="1">
            <a:spLocks/>
          </p:cNvSpPr>
          <p:nvPr/>
        </p:nvSpPr>
        <p:spPr>
          <a:xfrm>
            <a:off x="-202130" y="4737451"/>
            <a:ext cx="5670885" cy="1101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What it is not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5CFD1AC-CC4B-0DC9-8E01-A641F05FEBC6}"/>
              </a:ext>
            </a:extLst>
          </p:cNvPr>
          <p:cNvSpPr txBox="1">
            <a:spLocks/>
          </p:cNvSpPr>
          <p:nvPr/>
        </p:nvSpPr>
        <p:spPr>
          <a:xfrm>
            <a:off x="6156961" y="1740212"/>
            <a:ext cx="5670885" cy="1101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Fluency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7A8B8F-98D6-1178-84D4-28A68913E717}"/>
              </a:ext>
            </a:extLst>
          </p:cNvPr>
          <p:cNvSpPr txBox="1">
            <a:spLocks/>
          </p:cNvSpPr>
          <p:nvPr/>
        </p:nvSpPr>
        <p:spPr>
          <a:xfrm>
            <a:off x="5944905" y="2694417"/>
            <a:ext cx="5670885" cy="1101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Twist 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47A701-E6E4-8251-B7EC-3461A4D8DB0A}"/>
              </a:ext>
            </a:extLst>
          </p:cNvPr>
          <p:cNvSpPr txBox="1">
            <a:spLocks/>
          </p:cNvSpPr>
          <p:nvPr/>
        </p:nvSpPr>
        <p:spPr>
          <a:xfrm>
            <a:off x="6450231" y="3678778"/>
            <a:ext cx="5670885" cy="1101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Century Gothic" panose="020B0502020202020204" pitchFamily="34" charset="0"/>
              </a:rPr>
              <a:t>Deepen it</a:t>
            </a:r>
          </a:p>
        </p:txBody>
      </p:sp>
    </p:spTree>
    <p:extLst>
      <p:ext uri="{BB962C8B-B14F-4D97-AF65-F5344CB8AC3E}">
        <p14:creationId xmlns:p14="http://schemas.microsoft.com/office/powerpoint/2010/main" val="332979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892F326-7CF1-B743-CB40-B548A47B075C}"/>
              </a:ext>
            </a:extLst>
          </p:cNvPr>
          <p:cNvSpPr/>
          <p:nvPr/>
        </p:nvSpPr>
        <p:spPr>
          <a:xfrm>
            <a:off x="2826930" y="449778"/>
            <a:ext cx="6141517" cy="3500098"/>
          </a:xfrm>
          <a:custGeom>
            <a:avLst/>
            <a:gdLst/>
            <a:ahLst/>
            <a:cxnLst/>
            <a:rect l="0" t="0" r="0" b="0"/>
            <a:pathLst>
              <a:path w="8200063" h="4673279">
                <a:moveTo>
                  <a:pt x="0" y="0"/>
                </a:moveTo>
                <a:lnTo>
                  <a:pt x="8200062" y="0"/>
                </a:lnTo>
                <a:lnTo>
                  <a:pt x="8200062" y="4673278"/>
                </a:lnTo>
                <a:lnTo>
                  <a:pt x="0" y="4673278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37F0E-21EC-8245-EC1C-C8B75625F89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10" y="3900"/>
            <a:ext cx="465031" cy="462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7A422B-BEC4-3F89-E6CA-37044FC4F581}"/>
              </a:ext>
            </a:extLst>
          </p:cNvPr>
          <p:cNvSpPr txBox="1"/>
          <p:nvPr/>
        </p:nvSpPr>
        <p:spPr>
          <a:xfrm>
            <a:off x="5135310" y="57071"/>
            <a:ext cx="1044142" cy="4035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684886"/>
            <a:r>
              <a:rPr lang="en-GB" sz="2022">
                <a:solidFill>
                  <a:srgbClr val="000000"/>
                </a:solidFill>
                <a:latin typeface="Century Gothic - 36"/>
              </a:rPr>
              <a:t>Hook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81606-24D2-1FE4-AFA2-258A8509051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606" y="66582"/>
            <a:ext cx="472641" cy="402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8E6CD8-F3F4-AFFF-56FF-A2B129A4CA0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02" y="519630"/>
            <a:ext cx="5901875" cy="3457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BC6207-454F-06CD-1801-315A34C1D1E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54" y="2206735"/>
            <a:ext cx="2514822" cy="1708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2900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0032F-8BF6-085F-C14C-D94513C8A00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0"/>
            <a:ext cx="10324752" cy="6910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8FBF8B7-FB03-D5ED-32F3-7FC3EA4E0BB3}"/>
              </a:ext>
            </a:extLst>
          </p:cNvPr>
          <p:cNvSpPr/>
          <p:nvPr/>
        </p:nvSpPr>
        <p:spPr>
          <a:xfrm>
            <a:off x="6621217" y="5243621"/>
            <a:ext cx="1234309" cy="1014675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000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2C1F3-CD27-4832-DFDC-92977D847E3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59" y="42042"/>
            <a:ext cx="455520" cy="45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A42B4-9E57-7B3A-BD02-DD11EC5B46D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68" y="-89410"/>
            <a:ext cx="7609431" cy="4278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14C45B-F741-FDB0-772F-F3BF10677FF3}"/>
              </a:ext>
            </a:extLst>
          </p:cNvPr>
          <p:cNvSpPr/>
          <p:nvPr/>
        </p:nvSpPr>
        <p:spPr>
          <a:xfrm>
            <a:off x="4669136" y="1822459"/>
            <a:ext cx="4965250" cy="2366344"/>
          </a:xfrm>
          <a:custGeom>
            <a:avLst/>
            <a:gdLst/>
            <a:ahLst/>
            <a:cxnLst/>
            <a:rect l="0" t="0" r="0" b="0"/>
            <a:pathLst>
              <a:path w="6629528" h="3159507">
                <a:moveTo>
                  <a:pt x="170561" y="526669"/>
                </a:moveTo>
                <a:lnTo>
                  <a:pt x="176657" y="446405"/>
                </a:lnTo>
                <a:lnTo>
                  <a:pt x="194310" y="370078"/>
                </a:lnTo>
                <a:lnTo>
                  <a:pt x="222504" y="298323"/>
                </a:lnTo>
                <a:lnTo>
                  <a:pt x="260604" y="232283"/>
                </a:lnTo>
                <a:lnTo>
                  <a:pt x="307467" y="172593"/>
                </a:lnTo>
                <a:lnTo>
                  <a:pt x="362204" y="120269"/>
                </a:lnTo>
                <a:lnTo>
                  <a:pt x="424180" y="76327"/>
                </a:lnTo>
                <a:lnTo>
                  <a:pt x="492252" y="41402"/>
                </a:lnTo>
                <a:lnTo>
                  <a:pt x="565658" y="16637"/>
                </a:lnTo>
                <a:lnTo>
                  <a:pt x="643382" y="2794"/>
                </a:lnTo>
                <a:lnTo>
                  <a:pt x="697230" y="0"/>
                </a:lnTo>
                <a:lnTo>
                  <a:pt x="6102858" y="0"/>
                </a:lnTo>
                <a:lnTo>
                  <a:pt x="6183122" y="6096"/>
                </a:lnTo>
                <a:lnTo>
                  <a:pt x="6259449" y="23749"/>
                </a:lnTo>
                <a:lnTo>
                  <a:pt x="6331204" y="51943"/>
                </a:lnTo>
                <a:lnTo>
                  <a:pt x="6397371" y="90043"/>
                </a:lnTo>
                <a:lnTo>
                  <a:pt x="6456934" y="136779"/>
                </a:lnTo>
                <a:lnTo>
                  <a:pt x="6509258" y="191643"/>
                </a:lnTo>
                <a:lnTo>
                  <a:pt x="6553327" y="253619"/>
                </a:lnTo>
                <a:lnTo>
                  <a:pt x="6588125" y="321691"/>
                </a:lnTo>
                <a:lnTo>
                  <a:pt x="6612890" y="394970"/>
                </a:lnTo>
                <a:lnTo>
                  <a:pt x="6626733" y="472821"/>
                </a:lnTo>
                <a:lnTo>
                  <a:pt x="6629527" y="526669"/>
                </a:lnTo>
                <a:lnTo>
                  <a:pt x="6629527" y="2632964"/>
                </a:lnTo>
                <a:lnTo>
                  <a:pt x="6623431" y="2713101"/>
                </a:lnTo>
                <a:lnTo>
                  <a:pt x="6605778" y="2789555"/>
                </a:lnTo>
                <a:lnTo>
                  <a:pt x="6577584" y="2861183"/>
                </a:lnTo>
                <a:lnTo>
                  <a:pt x="6539611" y="2927350"/>
                </a:lnTo>
                <a:lnTo>
                  <a:pt x="6492749" y="2986913"/>
                </a:lnTo>
                <a:lnTo>
                  <a:pt x="6437884" y="3039237"/>
                </a:lnTo>
                <a:lnTo>
                  <a:pt x="6375908" y="3083306"/>
                </a:lnTo>
                <a:lnTo>
                  <a:pt x="6307836" y="3118104"/>
                </a:lnTo>
                <a:lnTo>
                  <a:pt x="6234557" y="3142869"/>
                </a:lnTo>
                <a:lnTo>
                  <a:pt x="6156706" y="3156712"/>
                </a:lnTo>
                <a:lnTo>
                  <a:pt x="6102858" y="3159506"/>
                </a:lnTo>
                <a:lnTo>
                  <a:pt x="697230" y="3159506"/>
                </a:lnTo>
                <a:lnTo>
                  <a:pt x="616966" y="3153410"/>
                </a:lnTo>
                <a:lnTo>
                  <a:pt x="540639" y="3135757"/>
                </a:lnTo>
                <a:lnTo>
                  <a:pt x="468884" y="3107563"/>
                </a:lnTo>
                <a:lnTo>
                  <a:pt x="402844" y="3069590"/>
                </a:lnTo>
                <a:lnTo>
                  <a:pt x="343154" y="3022727"/>
                </a:lnTo>
                <a:lnTo>
                  <a:pt x="290830" y="2967863"/>
                </a:lnTo>
                <a:lnTo>
                  <a:pt x="246888" y="2906014"/>
                </a:lnTo>
                <a:lnTo>
                  <a:pt x="211963" y="2837942"/>
                </a:lnTo>
                <a:lnTo>
                  <a:pt x="187198" y="2764536"/>
                </a:lnTo>
                <a:lnTo>
                  <a:pt x="173355" y="2686812"/>
                </a:lnTo>
                <a:lnTo>
                  <a:pt x="170561" y="2632964"/>
                </a:lnTo>
                <a:lnTo>
                  <a:pt x="0" y="1795653"/>
                </a:lnTo>
                <a:lnTo>
                  <a:pt x="170561" y="184302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636C71-1920-8D88-95CD-5EB2EBD087EE}"/>
              </a:ext>
            </a:extLst>
          </p:cNvPr>
          <p:cNvSpPr/>
          <p:nvPr/>
        </p:nvSpPr>
        <p:spPr>
          <a:xfrm rot="20534399">
            <a:off x="2625046" y="1447647"/>
            <a:ext cx="1374452" cy="713956"/>
          </a:xfrm>
          <a:custGeom>
            <a:avLst/>
            <a:gdLst/>
            <a:ahLst/>
            <a:cxnLst/>
            <a:rect l="0" t="0" r="0" b="0"/>
            <a:pathLst>
              <a:path w="1835148" h="953263">
                <a:moveTo>
                  <a:pt x="0" y="0"/>
                </a:moveTo>
                <a:lnTo>
                  <a:pt x="1835147" y="0"/>
                </a:lnTo>
                <a:lnTo>
                  <a:pt x="1835147" y="953262"/>
                </a:lnTo>
                <a:lnTo>
                  <a:pt x="0" y="953262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886"/>
            <a:endParaRPr lang="en-GB" sz="134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AF3DB-5288-C8F9-2003-64C844F664D2}"/>
              </a:ext>
            </a:extLst>
          </p:cNvPr>
          <p:cNvSpPr txBox="1"/>
          <p:nvPr/>
        </p:nvSpPr>
        <p:spPr>
          <a:xfrm>
            <a:off x="2614685" y="1512375"/>
            <a:ext cx="1719827" cy="4610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1198" dirty="0">
                <a:solidFill>
                  <a:srgbClr val="000000"/>
                </a:solidFill>
                <a:latin typeface="Century Gothic - 21"/>
              </a:rPr>
              <a:t>What are we learning to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F314C-4225-75FC-B573-4EB939D7AFC1}"/>
              </a:ext>
            </a:extLst>
          </p:cNvPr>
          <p:cNvSpPr txBox="1"/>
          <p:nvPr/>
        </p:nvSpPr>
        <p:spPr>
          <a:xfrm>
            <a:off x="6438424" y="694361"/>
            <a:ext cx="808342" cy="6113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1124" dirty="0">
                <a:solidFill>
                  <a:srgbClr val="000000"/>
                </a:solidFill>
                <a:latin typeface="Century Gothic - 20"/>
              </a:rPr>
              <a:t>ones</a:t>
            </a:r>
          </a:p>
          <a:p>
            <a:pPr defTabSz="684886"/>
            <a:r>
              <a:rPr lang="en-GB" sz="1124" dirty="0">
                <a:solidFill>
                  <a:srgbClr val="000000"/>
                </a:solidFill>
                <a:latin typeface="Century Gothic - 20"/>
              </a:rPr>
              <a:t>digit</a:t>
            </a:r>
          </a:p>
          <a:p>
            <a:pPr defTabSz="684886"/>
            <a:r>
              <a:rPr lang="en-GB" sz="1124" dirty="0">
                <a:solidFill>
                  <a:srgbClr val="000000"/>
                </a:solidFill>
                <a:latin typeface="Century Gothic - 20"/>
              </a:rPr>
              <a:t>column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FD554-C785-803D-5AEE-C78D9E0E6915}"/>
              </a:ext>
            </a:extLst>
          </p:cNvPr>
          <p:cNvSpPr txBox="1"/>
          <p:nvPr/>
        </p:nvSpPr>
        <p:spPr>
          <a:xfrm>
            <a:off x="4944268" y="2049696"/>
            <a:ext cx="4698824" cy="7146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2022" dirty="0">
                <a:solidFill>
                  <a:srgbClr val="000000"/>
                </a:solidFill>
                <a:latin typeface="Century Gothic - 36"/>
              </a:rPr>
              <a:t>Recognise the value of </a:t>
            </a:r>
            <a:r>
              <a:rPr lang="de-DE" sz="2022" dirty="0">
                <a:solidFill>
                  <a:srgbClr val="000000"/>
                </a:solidFill>
                <a:latin typeface="Century Gothic - 36"/>
              </a:rPr>
              <a:t>digits in  4 digit numbers</a:t>
            </a:r>
            <a:endParaRPr lang="en-GB" sz="2022" dirty="0">
              <a:solidFill>
                <a:srgbClr val="000000"/>
              </a:solidFill>
              <a:latin typeface="Century Gothic - 36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04394-F500-1DF5-FE0B-AFEB27FAEC58}"/>
              </a:ext>
            </a:extLst>
          </p:cNvPr>
          <p:cNvSpPr txBox="1"/>
          <p:nvPr/>
        </p:nvSpPr>
        <p:spPr>
          <a:xfrm>
            <a:off x="5297010" y="703873"/>
            <a:ext cx="1064734" cy="6113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684886"/>
            <a:r>
              <a:rPr lang="en-GB" sz="1124" dirty="0">
                <a:solidFill>
                  <a:srgbClr val="000000"/>
                </a:solidFill>
                <a:latin typeface="Century Gothic - 20"/>
              </a:rPr>
              <a:t>hundreds</a:t>
            </a:r>
          </a:p>
          <a:p>
            <a:pPr defTabSz="684886"/>
            <a:r>
              <a:rPr lang="en-GB" sz="1124" dirty="0">
                <a:solidFill>
                  <a:srgbClr val="000000"/>
                </a:solidFill>
                <a:latin typeface="Century Gothic - 20"/>
              </a:rPr>
              <a:t>thousands</a:t>
            </a:r>
          </a:p>
          <a:p>
            <a:pPr defTabSz="684886"/>
            <a:r>
              <a:rPr lang="en-GB" sz="1124" dirty="0">
                <a:solidFill>
                  <a:srgbClr val="000000"/>
                </a:solidFill>
                <a:latin typeface="Century Gothic - 20"/>
              </a:rPr>
              <a:t>tens</a:t>
            </a:r>
          </a:p>
        </p:txBody>
      </p:sp>
    </p:spTree>
    <p:extLst>
      <p:ext uri="{BB962C8B-B14F-4D97-AF65-F5344CB8AC3E}">
        <p14:creationId xmlns:p14="http://schemas.microsoft.com/office/powerpoint/2010/main" val="86280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536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- 18</vt:lpstr>
      <vt:lpstr>Calibri Light</vt:lpstr>
      <vt:lpstr>Century Gothic</vt:lpstr>
      <vt:lpstr>Century Gothic - 20</vt:lpstr>
      <vt:lpstr>Century Gothic - 21</vt:lpstr>
      <vt:lpstr>Century Gothic - 25</vt:lpstr>
      <vt:lpstr>Century Gothic - 28</vt:lpstr>
      <vt:lpstr>Century Gothic - 36</vt:lpstr>
      <vt:lpstr>Century Gothic - 46</vt:lpstr>
      <vt:lpstr>Century Gothic - 55</vt:lpstr>
      <vt:lpstr>Office Theme</vt:lpstr>
      <vt:lpstr>1_Office Theme</vt:lpstr>
      <vt:lpstr>Maths at Cirencester Primary School</vt:lpstr>
      <vt:lpstr>Mastery: </vt:lpstr>
      <vt:lpstr>PowerPoint Presentation</vt:lpstr>
      <vt:lpstr>Vocabulary</vt:lpstr>
      <vt:lpstr>Sentence stems</vt:lpstr>
      <vt:lpstr>What you will see in a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Mastering number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at Cirencester Primary School</dc:title>
  <dc:creator>Gareth Morris</dc:creator>
  <cp:lastModifiedBy>Gareth Morris</cp:lastModifiedBy>
  <cp:revision>7</cp:revision>
  <dcterms:created xsi:type="dcterms:W3CDTF">2023-11-19T19:24:28Z</dcterms:created>
  <dcterms:modified xsi:type="dcterms:W3CDTF">2023-11-26T19:48:06Z</dcterms:modified>
</cp:coreProperties>
</file>