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59" r:id="rId11"/>
    <p:sldId id="272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1E319-9D37-43F5-826F-248EFDCBBBCB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7760-498A-4B69-8951-C296ADCB0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7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ED47-AFF7-44E0-94BA-1D54289F66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6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0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4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XcabDUg7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080306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" pitchFamily="50" charset="0"/>
              </a:rPr>
              <a:t>Early Reading and Phonics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6" y="976313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9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do we support children who make slower progress?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Every child is assessed at the end of each half term. This helps the teachers to group the children into smaller groups at the correct level for them.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Children in each group will be working at the same level in both their individual sound knowledge and word reading.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Some children will also receive extra support in one-to-one  tutoring on any specific areas that they need support in. 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4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04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On a Friday, we will send home a reading for pleasure book to share together.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Once they are reading </a:t>
            </a:r>
            <a:r>
              <a:rPr lang="en-GB" dirty="0" err="1" smtClean="0">
                <a:latin typeface="Twinkl" pitchFamily="50" charset="0"/>
              </a:rPr>
              <a:t>photocopiable</a:t>
            </a:r>
            <a:r>
              <a:rPr lang="en-GB" dirty="0" smtClean="0">
                <a:latin typeface="Twinkl" pitchFamily="50" charset="0"/>
              </a:rPr>
              <a:t> ditties, we will send home a corresponding phonics reading book to the story book taught in school on a Monday. These need to be returned to school  on a Friday. 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2093" y="350611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Independent reading – Phonics reading books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can parents help at home?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953"/>
            <a:ext cx="10515600" cy="226663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winkl" pitchFamily="50" charset="0"/>
              </a:rPr>
              <a:t>Encouraging your child to read and retell story books.</a:t>
            </a:r>
          </a:p>
          <a:p>
            <a:r>
              <a:rPr lang="en-GB" dirty="0" smtClean="0">
                <a:latin typeface="Twinkl" pitchFamily="50" charset="0"/>
              </a:rPr>
              <a:t>Encouraging your child to say the letter sounds correctly.</a:t>
            </a:r>
          </a:p>
          <a:p>
            <a:r>
              <a:rPr lang="en-GB" dirty="0" smtClean="0">
                <a:latin typeface="Twinkl" pitchFamily="50" charset="0"/>
              </a:rPr>
              <a:t>Encouraging your child to form the letter correctly for writing</a:t>
            </a:r>
            <a:r>
              <a:rPr lang="en-GB" dirty="0" smtClean="0">
                <a:latin typeface="Twinkl" pitchFamily="50" charset="0"/>
              </a:rPr>
              <a:t>.</a:t>
            </a:r>
          </a:p>
          <a:p>
            <a:r>
              <a:rPr lang="en-GB" dirty="0" smtClean="0">
                <a:latin typeface="Twinkl" pitchFamily="50" charset="0"/>
              </a:rPr>
              <a:t>Ensure your child reads their phonics reading book at least 3 times a week.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kXcabDUg7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3714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9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16" y="656003"/>
            <a:ext cx="8129384" cy="6068988"/>
          </a:xfrm>
          <a:prstGeom prst="rect">
            <a:avLst/>
          </a:prstGeom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one sounds</a:t>
            </a:r>
            <a:endParaRPr lang="en-GB" sz="24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7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two sounds</a:t>
            </a:r>
            <a:endParaRPr lang="en-GB" sz="2400" dirty="0">
              <a:latin typeface="Twinkl" pitchFamily="50" charset="0"/>
            </a:endParaRPr>
          </a:p>
        </p:txBody>
      </p:sp>
      <p:pic>
        <p:nvPicPr>
          <p:cNvPr id="8" name="Picture 7" descr="Altmore Infant School - Phonics at Altmor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4730523" y="726122"/>
            <a:ext cx="6562725" cy="3983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77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three sounds</a:t>
            </a:r>
            <a:endParaRPr lang="en-GB" sz="2400" dirty="0">
              <a:latin typeface="Twinkl" pitchFamily="50" charset="0"/>
            </a:endParaRPr>
          </a:p>
        </p:txBody>
      </p:sp>
      <p:pic>
        <p:nvPicPr>
          <p:cNvPr id="9" name="Picture 8" descr="Altmore Infant School - Phonics at Altmo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5" y="585923"/>
            <a:ext cx="6504940" cy="513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66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70" y="365125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What is Phonics?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7755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Phonics is a way of teaching children how to read and write by hearing the different sounds that make up words in the English language.</a:t>
            </a:r>
          </a:p>
          <a:p>
            <a:r>
              <a:rPr lang="en-GB" dirty="0" smtClean="0">
                <a:latin typeface="Twinkl" pitchFamily="50" charset="0"/>
              </a:rPr>
              <a:t>Phonics involves matching the sounds of spoken English with individual letters or groups of letters.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70" y="365125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we teach Phonics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351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" pitchFamily="50" charset="0"/>
              </a:rPr>
              <a:t>At Cirencester Primary School, we teach phonics using the Read Write </a:t>
            </a:r>
            <a:r>
              <a:rPr lang="en-GB" dirty="0" err="1" smtClean="0">
                <a:latin typeface="Twinkl" pitchFamily="50" charset="0"/>
              </a:rPr>
              <a:t>Inc</a:t>
            </a:r>
            <a:r>
              <a:rPr lang="en-GB" dirty="0" smtClean="0">
                <a:latin typeface="Twinkl" pitchFamily="50" charset="0"/>
              </a:rPr>
              <a:t> programme.</a:t>
            </a:r>
          </a:p>
          <a:p>
            <a:r>
              <a:rPr lang="en-GB" dirty="0" smtClean="0">
                <a:latin typeface="Twinkl" pitchFamily="50" charset="0"/>
              </a:rPr>
              <a:t>RWI Phonics aims to teach children to read accurately and fluently whilst also forming each letter correctly.</a:t>
            </a:r>
          </a:p>
          <a:p>
            <a:r>
              <a:rPr lang="en-GB" dirty="0" smtClean="0">
                <a:latin typeface="Twinkl" pitchFamily="50" charset="0"/>
              </a:rPr>
              <a:t>Supports the children to apply this phonic knowledge to writing words.</a:t>
            </a: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80020" cy="404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Phonics teaching starts in nursery with stories, playing with sounds and beginning to recognise individual letters, some children will also begin blending individual sounds into words.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648596"/>
            <a:ext cx="7780020" cy="404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In Reception, we continue this work on individual sounds (set one). </a:t>
            </a:r>
          </a:p>
          <a:p>
            <a:r>
              <a:rPr lang="en-GB" dirty="0" smtClean="0">
                <a:latin typeface="Twinkl" pitchFamily="50" charset="0"/>
              </a:rPr>
              <a:t>The children learn to say, read and write the sound using a simple verbal phrase to help them.</a:t>
            </a:r>
          </a:p>
          <a:p>
            <a:r>
              <a:rPr lang="en-GB" dirty="0" smtClean="0">
                <a:latin typeface="Twinkl" pitchFamily="50" charset="0"/>
              </a:rPr>
              <a:t>They then begin orally blending these sounds into words.</a:t>
            </a:r>
          </a:p>
          <a:p>
            <a:r>
              <a:rPr lang="en-GB" dirty="0" smtClean="0">
                <a:latin typeface="Twinkl" pitchFamily="50" charset="0"/>
              </a:rPr>
              <a:t>Using these sounds to begin reading and writing words.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20" y="1562736"/>
            <a:ext cx="3296420" cy="31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1500"/>
            <a:ext cx="10515600" cy="430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We then move onto linking these words into a phrase ‘a cat on a mat’ using </a:t>
            </a:r>
            <a:r>
              <a:rPr lang="en-GB" dirty="0" err="1">
                <a:latin typeface="Twinkl" pitchFamily="50" charset="0"/>
              </a:rPr>
              <a:t>photocopiable</a:t>
            </a:r>
            <a:r>
              <a:rPr lang="en-GB" dirty="0">
                <a:latin typeface="Twinkl" pitchFamily="50" charset="0"/>
              </a:rPr>
              <a:t> ditties</a:t>
            </a:r>
            <a:r>
              <a:rPr lang="en-GB" dirty="0" smtClean="0">
                <a:latin typeface="Twinkl" pitchFamily="50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Each session starts with a speed sounds session focusing on a set one sound :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Hear the sound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Recognise they letter that make the sound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Say the sound when they see the corresponding letter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Blend with known sounds to read words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Write words with known sounds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038"/>
            <a:ext cx="10515600" cy="430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After the speed sound session the children are introduced to their ditty</a:t>
            </a:r>
          </a:p>
          <a:p>
            <a:r>
              <a:rPr lang="en-GB" dirty="0" smtClean="0">
                <a:latin typeface="Twinkl" pitchFamily="50" charset="0"/>
              </a:rPr>
              <a:t>They are taught to decode the new words and build up the phrase a word at a time.</a:t>
            </a:r>
          </a:p>
          <a:p>
            <a:r>
              <a:rPr lang="en-GB" dirty="0" smtClean="0">
                <a:latin typeface="Twinkl" pitchFamily="50" charset="0"/>
              </a:rPr>
              <a:t>Each day is a new ditty with progressively more sounds in them.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40" y="632779"/>
            <a:ext cx="10515600" cy="594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Once a child can read a phrase of words: ‘a cat on a mat’, we move on to simple sentences and introduce the </a:t>
            </a:r>
            <a:r>
              <a:rPr lang="en-GB" dirty="0" smtClean="0">
                <a:latin typeface="Twinkl" pitchFamily="50" charset="0"/>
              </a:rPr>
              <a:t>story </a:t>
            </a:r>
            <a:r>
              <a:rPr lang="en-GB" dirty="0">
                <a:latin typeface="Twinkl" pitchFamily="50" charset="0"/>
              </a:rPr>
              <a:t>books </a:t>
            </a:r>
            <a:r>
              <a:rPr lang="en-GB" dirty="0" smtClean="0">
                <a:latin typeface="Twinkl" pitchFamily="50" charset="0"/>
              </a:rPr>
              <a:t>after their set one speed sound session, starting </a:t>
            </a:r>
            <a:r>
              <a:rPr lang="en-GB" dirty="0">
                <a:latin typeface="Twinkl" pitchFamily="50" charset="0"/>
              </a:rPr>
              <a:t>with Red </a:t>
            </a:r>
            <a:r>
              <a:rPr lang="en-GB" dirty="0" smtClean="0">
                <a:latin typeface="Twinkl" pitchFamily="50" charset="0"/>
              </a:rPr>
              <a:t>Ditties.</a:t>
            </a:r>
          </a:p>
          <a:p>
            <a:pPr marL="0" indent="0">
              <a:buNone/>
            </a:pP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Each day is an individual short ditty. Each session follows the same structure:</a:t>
            </a:r>
          </a:p>
          <a:p>
            <a:r>
              <a:rPr lang="en-GB" dirty="0" smtClean="0">
                <a:latin typeface="Twinkl" pitchFamily="50" charset="0"/>
              </a:rPr>
              <a:t>The children are taught the green and red story words.</a:t>
            </a:r>
          </a:p>
          <a:p>
            <a:r>
              <a:rPr lang="en-GB" dirty="0" smtClean="0">
                <a:latin typeface="Twinkl" pitchFamily="50" charset="0"/>
              </a:rPr>
              <a:t>They practise reading the words with a partner.</a:t>
            </a:r>
          </a:p>
          <a:p>
            <a:r>
              <a:rPr lang="en-GB" dirty="0" smtClean="0">
                <a:latin typeface="Twinkl" pitchFamily="50" charset="0"/>
              </a:rPr>
              <a:t>The teacher introduces the story.</a:t>
            </a:r>
          </a:p>
          <a:p>
            <a:r>
              <a:rPr lang="en-GB" dirty="0" smtClean="0">
                <a:latin typeface="Twinkl" pitchFamily="50" charset="0"/>
              </a:rPr>
              <a:t>The children read the story with their partner.</a:t>
            </a:r>
          </a:p>
          <a:p>
            <a:r>
              <a:rPr lang="en-GB" dirty="0" smtClean="0">
                <a:latin typeface="Twinkl" pitchFamily="50" charset="0"/>
              </a:rPr>
              <a:t>Teacher reads to them in a story telling voice.</a:t>
            </a:r>
          </a:p>
          <a:p>
            <a:r>
              <a:rPr lang="en-GB" dirty="0" smtClean="0">
                <a:latin typeface="Twinkl" pitchFamily="50" charset="0"/>
              </a:rPr>
              <a:t>They play jump-in.</a:t>
            </a:r>
          </a:p>
          <a:p>
            <a:endParaRPr lang="en-GB" dirty="0" smtClean="0">
              <a:latin typeface="Twinkl" pitchFamily="50" charset="0"/>
            </a:endParaRPr>
          </a:p>
          <a:p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ad Write Inc. Phonics: Red Ditty Book 1 Pin It On: Amazon.co.uk: Munton,  Gill, Archbold, Tim, Miskin, Ruth: 9780198371199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82" y="3996057"/>
            <a:ext cx="1871480" cy="13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40" y="632779"/>
            <a:ext cx="10515600" cy="594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Once a child </a:t>
            </a:r>
            <a:r>
              <a:rPr lang="en-GB" dirty="0" smtClean="0">
                <a:latin typeface="Twinkl" pitchFamily="50" charset="0"/>
              </a:rPr>
              <a:t>knows all their set one individual and special friend sounds and can use these to read words and phrases, they move on to Green Story books.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After a speed sound session teaching a set two sound they follow a 4 day story book programme.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  <a:p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90008"/>
              </p:ext>
            </p:extLst>
          </p:nvPr>
        </p:nvGraphicFramePr>
        <p:xfrm>
          <a:off x="1240547" y="2941082"/>
          <a:ext cx="7791017" cy="343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380">
                  <a:extLst>
                    <a:ext uri="{9D8B030D-6E8A-4147-A177-3AD203B41FA5}">
                      <a16:colId xmlns:a16="http://schemas.microsoft.com/office/drawing/2014/main" val="1015572901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1876601193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2285704506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4134078128"/>
                    </a:ext>
                  </a:extLst>
                </a:gridCol>
              </a:tblGrid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winkl" pitchFamily="50" charset="0"/>
                        </a:rPr>
                        <a:t>Day 1</a:t>
                      </a:r>
                      <a:endParaRPr lang="en-GB" sz="1400" dirty="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2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3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4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213219"/>
                  </a:ext>
                </a:extLst>
              </a:tr>
              <a:tr h="569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 sounds from the book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Think about the Story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54485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Third Read – Children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908601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Questions to Talk About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58161"/>
                  </a:ext>
                </a:extLst>
              </a:tr>
              <a:tr h="87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 Cards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92959"/>
                  </a:ext>
                </a:extLst>
              </a:tr>
              <a:tr h="27832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Introduction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Jump-in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Linked Text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900208"/>
                  </a:ext>
                </a:extLst>
              </a:tr>
              <a:tr h="278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First Read – Children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Second Read - Children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28100"/>
                  </a:ext>
                </a:extLst>
              </a:tr>
              <a:tr h="595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Read Aloud – Teacher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76782"/>
                  </a:ext>
                </a:extLst>
              </a:tr>
            </a:tbl>
          </a:graphicData>
        </a:graphic>
      </p:graphicFrame>
      <p:pic>
        <p:nvPicPr>
          <p:cNvPr id="9218" name="Picture 2" descr="Read Write Inc. Phonics: Green Set 1 Storybook 1 On The Bus : Gill Munton :  9780198371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36" y="2591823"/>
            <a:ext cx="2020465" cy="13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ad Write Inc. Phonics: Purple Set 2 Storybook 1 Ken's Cap: Amazon.co.uk:  Munton, Gill, Archbold, Tim, Miskin, Ruth: 9780198371502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36" y="4071438"/>
            <a:ext cx="2020465" cy="14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751</Words>
  <Application>Microsoft Office PowerPoint</Application>
  <PresentationFormat>Widescreen</PresentationFormat>
  <Paragraphs>75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Twinkl</vt:lpstr>
      <vt:lpstr>Office Theme</vt:lpstr>
      <vt:lpstr>Early Reading and Phonics</vt:lpstr>
      <vt:lpstr>What is Phonics?</vt:lpstr>
      <vt:lpstr>How we teach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support children who make slower progress?</vt:lpstr>
      <vt:lpstr>Independent reading – Phonics reading books</vt:lpstr>
      <vt:lpstr>How can parents help at home?</vt:lpstr>
      <vt:lpstr>PowerPoint Presentation</vt:lpstr>
      <vt:lpstr>PowerPoint Presentation</vt:lpstr>
      <vt:lpstr>PowerPoint Presentation</vt:lpstr>
    </vt:vector>
  </TitlesOfParts>
  <Company>Cirencester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Screening 2020</dc:title>
  <dc:creator>Bowden, Emily</dc:creator>
  <cp:lastModifiedBy>Bowden, Emily</cp:lastModifiedBy>
  <cp:revision>16</cp:revision>
  <dcterms:created xsi:type="dcterms:W3CDTF">2020-11-09T12:48:10Z</dcterms:created>
  <dcterms:modified xsi:type="dcterms:W3CDTF">2021-09-10T09:09:58Z</dcterms:modified>
</cp:coreProperties>
</file>