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2" r:id="rId5"/>
    <p:sldId id="269" r:id="rId6"/>
    <p:sldId id="266" r:id="rId7"/>
    <p:sldId id="270" r:id="rId8"/>
    <p:sldId id="259" r:id="rId9"/>
    <p:sldId id="273" r:id="rId10"/>
    <p:sldId id="274" r:id="rId11"/>
    <p:sldId id="267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84DAA-8C9D-41B9-8DA6-D0FAC835A059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F9E4-A1EF-4214-8F3C-07DE951EF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9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7ED47-AFF7-44E0-94BA-1D54289F66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1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3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89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0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90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4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3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5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FD17-E7A7-4F03-934C-104B7095259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4E4E3-FEFA-4FBE-883E-4FA5E0025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1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kXcabDUg7Q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080306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winkl" pitchFamily="50" charset="0"/>
              </a:rPr>
              <a:t>Early Reading and Phonics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06" y="976313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9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How can parents help at home?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852"/>
            <a:ext cx="10515600" cy="253650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Twinkl" pitchFamily="50" charset="0"/>
              </a:rPr>
              <a:t>Practising the red and green words at home from the book they are reading that week.</a:t>
            </a:r>
          </a:p>
          <a:p>
            <a:r>
              <a:rPr lang="en-GB" dirty="0" smtClean="0">
                <a:latin typeface="Twinkl" pitchFamily="50" charset="0"/>
              </a:rPr>
              <a:t>Encouraging their child to say the letter sounds correctly when they </a:t>
            </a:r>
            <a:r>
              <a:rPr lang="en-GB" dirty="0" err="1" smtClean="0">
                <a:latin typeface="Twinkl" pitchFamily="50" charset="0"/>
              </a:rPr>
              <a:t>fred</a:t>
            </a:r>
            <a:r>
              <a:rPr lang="en-GB" dirty="0" smtClean="0">
                <a:latin typeface="Twinkl" pitchFamily="50" charset="0"/>
              </a:rPr>
              <a:t> talk words for reading and spelling.</a:t>
            </a:r>
          </a:p>
          <a:p>
            <a:r>
              <a:rPr lang="en-GB" dirty="0" smtClean="0">
                <a:latin typeface="Twinkl" pitchFamily="50" charset="0"/>
              </a:rPr>
              <a:t>Supporting their child in spelling the red and green words sent home each week.</a:t>
            </a:r>
          </a:p>
          <a:p>
            <a:r>
              <a:rPr lang="en-GB" dirty="0" smtClean="0">
                <a:latin typeface="Twinkl" pitchFamily="50" charset="0"/>
              </a:rPr>
              <a:t>Reading with their child regularly including their school phonics reader, reading for pleasure book and other stories and rhymes. 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9" y="225002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47" y="5848009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kXcabDUg7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70429" y="410135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6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9" y="225002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16" y="656003"/>
            <a:ext cx="8129384" cy="6068988"/>
          </a:xfrm>
          <a:prstGeom prst="rect">
            <a:avLst/>
          </a:prstGeom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47" y="5848009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2" y="177074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itchFamily="50" charset="0"/>
              </a:rPr>
              <a:t>Set one sounds</a:t>
            </a:r>
            <a:endParaRPr lang="en-GB" sz="24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9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9" y="225002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47" y="5848009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2" y="177074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itchFamily="50" charset="0"/>
              </a:rPr>
              <a:t>Set two sounds</a:t>
            </a:r>
            <a:endParaRPr lang="en-GB" sz="2400" dirty="0">
              <a:latin typeface="Twinkl" pitchFamily="50" charset="0"/>
            </a:endParaRPr>
          </a:p>
        </p:txBody>
      </p:sp>
      <p:pic>
        <p:nvPicPr>
          <p:cNvPr id="8" name="Picture 7" descr="Altmore Infant School - Phonics at Altmor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 bwMode="auto">
          <a:xfrm>
            <a:off x="4730523" y="726122"/>
            <a:ext cx="6562725" cy="3983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591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9" y="225002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47" y="5848009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2" y="177074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itchFamily="50" charset="0"/>
              </a:rPr>
              <a:t>Set three sounds</a:t>
            </a:r>
            <a:endParaRPr lang="en-GB" sz="2400" dirty="0">
              <a:latin typeface="Twinkl" pitchFamily="50" charset="0"/>
            </a:endParaRPr>
          </a:p>
        </p:txBody>
      </p:sp>
      <p:pic>
        <p:nvPicPr>
          <p:cNvPr id="9" name="Picture 8" descr="Altmore Infant School - Phonics at Altmo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45" y="585923"/>
            <a:ext cx="6504940" cy="513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46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370" y="365125"/>
            <a:ext cx="9452429" cy="1325563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What is Phonics?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7755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Phonics is a way of teaching children how to read and write by hearing the different sounds that make up words in the English language.</a:t>
            </a:r>
          </a:p>
          <a:p>
            <a:r>
              <a:rPr lang="en-GB" dirty="0" smtClean="0">
                <a:latin typeface="Twinkl" pitchFamily="50" charset="0"/>
              </a:rPr>
              <a:t>Phonics involves matching the sounds of spoken English with individual letters or groups of letters.</a:t>
            </a: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370" y="365125"/>
            <a:ext cx="9452429" cy="1325563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How we teach Phonics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2351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winkl" pitchFamily="50" charset="0"/>
              </a:rPr>
              <a:t>At Cirencester Primary School, we teach phonics using the Read Write </a:t>
            </a:r>
            <a:r>
              <a:rPr lang="en-GB" dirty="0" err="1" smtClean="0">
                <a:latin typeface="Twinkl" pitchFamily="50" charset="0"/>
              </a:rPr>
              <a:t>Inc</a:t>
            </a:r>
            <a:r>
              <a:rPr lang="en-GB" dirty="0" smtClean="0">
                <a:latin typeface="Twinkl" pitchFamily="50" charset="0"/>
              </a:rPr>
              <a:t> programme.</a:t>
            </a:r>
          </a:p>
          <a:p>
            <a:r>
              <a:rPr lang="en-GB" dirty="0" smtClean="0">
                <a:latin typeface="Twinkl" pitchFamily="50" charset="0"/>
              </a:rPr>
              <a:t>RWI Phonics aims to teach children to read accurately and fluently whilst also forming each letter correctly.</a:t>
            </a:r>
          </a:p>
          <a:p>
            <a:r>
              <a:rPr lang="en-GB" dirty="0" smtClean="0">
                <a:latin typeface="Twinkl" pitchFamily="50" charset="0"/>
              </a:rPr>
              <a:t>Supports the children to apply this phonic knowledge to writing words.</a:t>
            </a:r>
          </a:p>
          <a:p>
            <a:pPr marL="0" indent="0">
              <a:buNone/>
            </a:pPr>
            <a:endParaRPr lang="en-GB" dirty="0" smtClean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93" y="900113"/>
            <a:ext cx="10515600" cy="5004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At the end of each academic year, the children will complete a final assessment to see where they need to start in September.</a:t>
            </a:r>
          </a:p>
          <a:p>
            <a:pPr marL="0" indent="0">
              <a:buNone/>
            </a:pPr>
            <a:endParaRPr lang="en-GB" dirty="0" smtClean="0">
              <a:latin typeface="Twinkl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Most children at the start of Year 1 will be on Green or Purple story books and learning set two sounds. </a:t>
            </a: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Most children at the start of Year 2 will be on Yellow or Blue story books and learning set three sounds.</a:t>
            </a:r>
          </a:p>
          <a:p>
            <a:pPr marL="0" indent="0">
              <a:buNone/>
            </a:pPr>
            <a:endParaRPr lang="en-GB" dirty="0" smtClean="0">
              <a:latin typeface="Twinkl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Children begin learning set two sounds with Green books and set three with Orange books.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037"/>
            <a:ext cx="10515600" cy="5004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Each session starts with a speed sounds session focusing on new sound: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Hear the sound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Recognise the pair or group  of letters that make the sound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Say the sound when they see the corresponding letter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Read words with new sound and already known sounds by:</a:t>
            </a:r>
          </a:p>
          <a:p>
            <a:pPr lvl="2"/>
            <a:r>
              <a:rPr lang="en-GB" dirty="0" smtClean="0">
                <a:latin typeface="Twinkl" pitchFamily="50" charset="0"/>
              </a:rPr>
              <a:t>Spot the special friend</a:t>
            </a:r>
          </a:p>
          <a:p>
            <a:pPr lvl="2"/>
            <a:r>
              <a:rPr lang="en-GB" dirty="0" smtClean="0">
                <a:latin typeface="Twinkl" pitchFamily="50" charset="0"/>
              </a:rPr>
              <a:t>Fred talk</a:t>
            </a:r>
          </a:p>
          <a:p>
            <a:pPr lvl="2"/>
            <a:r>
              <a:rPr lang="en-GB" dirty="0" smtClean="0">
                <a:latin typeface="Twinkl" pitchFamily="50" charset="0"/>
              </a:rPr>
              <a:t>Read the word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Read the words  again with </a:t>
            </a:r>
            <a:r>
              <a:rPr lang="en-GB" dirty="0" err="1" smtClean="0">
                <a:latin typeface="Twinkl" pitchFamily="50" charset="0"/>
              </a:rPr>
              <a:t>fred</a:t>
            </a:r>
            <a:r>
              <a:rPr lang="en-GB" dirty="0" smtClean="0">
                <a:latin typeface="Twinkl" pitchFamily="50" charset="0"/>
              </a:rPr>
              <a:t> in the head 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Read words speedily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(</a:t>
            </a:r>
            <a:r>
              <a:rPr lang="en-GB" dirty="0">
                <a:latin typeface="Twinkl" pitchFamily="50" charset="0"/>
              </a:rPr>
              <a:t>by sight)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Write the words using </a:t>
            </a:r>
            <a:r>
              <a:rPr lang="en-GB" dirty="0" err="1" smtClean="0">
                <a:latin typeface="Twinkl" pitchFamily="50" charset="0"/>
              </a:rPr>
              <a:t>fred</a:t>
            </a:r>
            <a:r>
              <a:rPr lang="en-GB" dirty="0" smtClean="0">
                <a:latin typeface="Twinkl" pitchFamily="50" charset="0"/>
              </a:rPr>
              <a:t> fingers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40" y="632779"/>
            <a:ext cx="10515600" cy="5942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After a speed sound session, they follow a 4 day story book programme.</a:t>
            </a:r>
          </a:p>
          <a:p>
            <a:pPr marL="0" indent="0">
              <a:buNone/>
            </a:pPr>
            <a:endParaRPr lang="en-GB" dirty="0">
              <a:latin typeface="Twinkl" pitchFamily="50" charset="0"/>
            </a:endParaRPr>
          </a:p>
          <a:p>
            <a:pPr marL="0" indent="0">
              <a:buNone/>
            </a:pPr>
            <a:endParaRPr lang="en-GB" dirty="0" smtClean="0">
              <a:latin typeface="Twinkl" pitchFamily="50" charset="0"/>
            </a:endParaRPr>
          </a:p>
          <a:p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38530"/>
              </p:ext>
            </p:extLst>
          </p:nvPr>
        </p:nvGraphicFramePr>
        <p:xfrm>
          <a:off x="999884" y="1836591"/>
          <a:ext cx="7791017" cy="319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380">
                  <a:extLst>
                    <a:ext uri="{9D8B030D-6E8A-4147-A177-3AD203B41FA5}">
                      <a16:colId xmlns:a16="http://schemas.microsoft.com/office/drawing/2014/main" val="1015572901"/>
                    </a:ext>
                  </a:extLst>
                </a:gridCol>
                <a:gridCol w="1927879">
                  <a:extLst>
                    <a:ext uri="{9D8B030D-6E8A-4147-A177-3AD203B41FA5}">
                      <a16:colId xmlns:a16="http://schemas.microsoft.com/office/drawing/2014/main" val="1876601193"/>
                    </a:ext>
                  </a:extLst>
                </a:gridCol>
                <a:gridCol w="1927879">
                  <a:extLst>
                    <a:ext uri="{9D8B030D-6E8A-4147-A177-3AD203B41FA5}">
                      <a16:colId xmlns:a16="http://schemas.microsoft.com/office/drawing/2014/main" val="2285704506"/>
                    </a:ext>
                  </a:extLst>
                </a:gridCol>
                <a:gridCol w="1927879">
                  <a:extLst>
                    <a:ext uri="{9D8B030D-6E8A-4147-A177-3AD203B41FA5}">
                      <a16:colId xmlns:a16="http://schemas.microsoft.com/office/drawing/2014/main" val="4134078128"/>
                    </a:ext>
                  </a:extLst>
                </a:gridCol>
              </a:tblGrid>
              <a:tr h="27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winkl" pitchFamily="50" charset="0"/>
                        </a:rPr>
                        <a:t>Day 1</a:t>
                      </a:r>
                      <a:endParaRPr lang="en-GB" sz="1100" dirty="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winkl" pitchFamily="50" charset="0"/>
                        </a:rPr>
                        <a:t>Day 2</a:t>
                      </a:r>
                      <a:endParaRPr lang="en-GB" sz="110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winkl" pitchFamily="50" charset="0"/>
                        </a:rPr>
                        <a:t>Day 3</a:t>
                      </a:r>
                      <a:endParaRPr lang="en-GB" sz="110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winkl" pitchFamily="50" charset="0"/>
                        </a:rPr>
                        <a:t>Day 4</a:t>
                      </a:r>
                      <a:endParaRPr lang="en-GB" sz="1100" dirty="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213219"/>
                  </a:ext>
                </a:extLst>
              </a:tr>
              <a:tr h="569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 sounds from the book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Think about the Story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154485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Story Green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Third Read – Children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908601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Speedy Green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Partner Practice –Green Words, Red Words, 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Partner Practice –Green Words, Red Words, 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Questions to Talk About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158161"/>
                  </a:ext>
                </a:extLst>
              </a:tr>
              <a:tr h="87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Word Cards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792959"/>
                  </a:ext>
                </a:extLst>
              </a:tr>
              <a:tr h="27832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Partner Practice –Green Words, Red Words, 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Story Introduction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Jump-in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Linked Text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900208"/>
                  </a:ext>
                </a:extLst>
              </a:tr>
              <a:tr h="2783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First Read – Children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Second Read - Children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28100"/>
                  </a:ext>
                </a:extLst>
              </a:tr>
              <a:tr h="3604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Read Aloud – Teacher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776782"/>
                  </a:ext>
                </a:extLst>
              </a:tr>
            </a:tbl>
          </a:graphicData>
        </a:graphic>
      </p:graphicFrame>
      <p:pic>
        <p:nvPicPr>
          <p:cNvPr id="9218" name="Picture 2" descr="Read Write Inc. Phonics: Green Set 1 Storybook 1 On The Bus : Gill Munton :  97801983713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298419"/>
            <a:ext cx="2054377" cy="14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ad Write Inc. Phonics: Purple Set 2 Storybook 1 Ken's Cap: Amazon.co.uk:  Munton, Gill, Archbold, Tim, Miskin, Ruth: 9780198371502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40" y="5298419"/>
            <a:ext cx="2020465" cy="14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ad Write Inc. Phonics: Pink Set 3 Storybook 1 Scruffy Ted: Amazon.co.uk:  Munton, Gill, Archbold, Tim, Miskin, Ruth: 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93" y="5302012"/>
            <a:ext cx="2015372" cy="142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ad Write Inc. Phonics Overview C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0858" y="5298420"/>
            <a:ext cx="2002862" cy="14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40" y="632779"/>
            <a:ext cx="10515600" cy="5942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After a speed sound session, they follow a 4 day story book programme.</a:t>
            </a:r>
          </a:p>
          <a:p>
            <a:pPr marL="0" indent="0">
              <a:buNone/>
            </a:pPr>
            <a:endParaRPr lang="en-GB" dirty="0">
              <a:latin typeface="Twinkl" pitchFamily="50" charset="0"/>
            </a:endParaRPr>
          </a:p>
          <a:p>
            <a:pPr marL="0" indent="0">
              <a:buNone/>
            </a:pPr>
            <a:endParaRPr lang="en-GB" dirty="0" smtClean="0">
              <a:latin typeface="Twinkl" pitchFamily="50" charset="0"/>
            </a:endParaRPr>
          </a:p>
          <a:p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ad Write Inc. Phonics Overview C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57617"/>
              </p:ext>
            </p:extLst>
          </p:nvPr>
        </p:nvGraphicFramePr>
        <p:xfrm>
          <a:off x="1399040" y="1639888"/>
          <a:ext cx="7446488" cy="3480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610">
                  <a:extLst>
                    <a:ext uri="{9D8B030D-6E8A-4147-A177-3AD203B41FA5}">
                      <a16:colId xmlns:a16="http://schemas.microsoft.com/office/drawing/2014/main" val="1185046822"/>
                    </a:ext>
                  </a:extLst>
                </a:gridCol>
                <a:gridCol w="1842626">
                  <a:extLst>
                    <a:ext uri="{9D8B030D-6E8A-4147-A177-3AD203B41FA5}">
                      <a16:colId xmlns:a16="http://schemas.microsoft.com/office/drawing/2014/main" val="2878587324"/>
                    </a:ext>
                  </a:extLst>
                </a:gridCol>
                <a:gridCol w="1842626">
                  <a:extLst>
                    <a:ext uri="{9D8B030D-6E8A-4147-A177-3AD203B41FA5}">
                      <a16:colId xmlns:a16="http://schemas.microsoft.com/office/drawing/2014/main" val="928445835"/>
                    </a:ext>
                  </a:extLst>
                </a:gridCol>
                <a:gridCol w="1842626">
                  <a:extLst>
                    <a:ext uri="{9D8B030D-6E8A-4147-A177-3AD203B41FA5}">
                      <a16:colId xmlns:a16="http://schemas.microsoft.com/office/drawing/2014/main" val="453496146"/>
                    </a:ext>
                  </a:extLst>
                </a:gridCol>
              </a:tblGrid>
              <a:tr h="22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winkl" pitchFamily="50" charset="0"/>
                        </a:rPr>
                        <a:t>Day 1</a:t>
                      </a:r>
                      <a:endParaRPr lang="en-GB" sz="1400" dirty="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winkl" pitchFamily="50" charset="0"/>
                        </a:rPr>
                        <a:t>Day 2</a:t>
                      </a:r>
                      <a:endParaRPr lang="en-GB" sz="140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winkl" pitchFamily="50" charset="0"/>
                        </a:rPr>
                        <a:t>Day 3</a:t>
                      </a:r>
                      <a:endParaRPr lang="en-GB" sz="140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winkl" pitchFamily="50" charset="0"/>
                        </a:rPr>
                        <a:t>Day 4</a:t>
                      </a:r>
                      <a:endParaRPr lang="en-GB" sz="1400"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060875"/>
                  </a:ext>
                </a:extLst>
              </a:tr>
              <a:tr h="460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 sounds from the book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Think about the Story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86301"/>
                  </a:ext>
                </a:extLst>
              </a:tr>
              <a:tr h="22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Story Green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Third Read – Children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62381"/>
                  </a:ext>
                </a:extLst>
              </a:tr>
              <a:tr h="22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Speedy Green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Partner Practice –Green Words, Red Words, Speedy Green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Partner Practice –Green Words, Red Words, Speedy Green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Questions to Talk About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81917"/>
                  </a:ext>
                </a:extLst>
              </a:tr>
              <a:tr h="70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Word Cards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542611"/>
                  </a:ext>
                </a:extLst>
              </a:tr>
              <a:tr h="22523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Partner Practice –Green Words, Red Words, Speedy Green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Story Introduction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Jump-in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Questions to Read and Answer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080020"/>
                  </a:ext>
                </a:extLst>
              </a:tr>
              <a:tr h="2252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First Read – Children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Second Read - Children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74712"/>
                  </a:ext>
                </a:extLst>
              </a:tr>
              <a:tr h="4817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Read Aloud – Teacher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624364"/>
                  </a:ext>
                </a:extLst>
              </a:tr>
              <a:tr h="460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Rhythm Spellings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Fred-Fingers – Spelling Green Words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Red Rhythm Spellings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winkl" pitchFamily="50" charset="0"/>
                        </a:rPr>
                        <a:t>Linked Text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wink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86223"/>
                  </a:ext>
                </a:extLst>
              </a:tr>
            </a:tbl>
          </a:graphicData>
        </a:graphic>
      </p:graphicFrame>
      <p:pic>
        <p:nvPicPr>
          <p:cNvPr id="2050" name="Picture 2" descr="Read Write Inc. Phonics: Yellow Set 5 Storybook 1 The Duckchick:  Amazon.co.uk: Munton, Gill, Archbold, Tim, Miskin, Ruth: 9780198372028: 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5" y="5189999"/>
            <a:ext cx="2086430" cy="14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725" y="5192751"/>
            <a:ext cx="2055132" cy="1469039"/>
          </a:xfrm>
          <a:prstGeom prst="rect">
            <a:avLst/>
          </a:prstGeom>
        </p:spPr>
      </p:pic>
      <p:pic>
        <p:nvPicPr>
          <p:cNvPr id="2054" name="Picture 6" descr="Read Write Inc. Phonics: Grey Set 7 Storybook 1 Rex to the Rescue:  Amazon.co.uk: Munton, Gill, Archbold, Tim, Miskin, Ruth: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28" y="5188240"/>
            <a:ext cx="2189616" cy="15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How do we support children who make slower progress?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Every child is assessed at the end of each half term. This helps the teachers to group the children into smaller groups at the correct level for them.</a:t>
            </a: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Children in each group will be working at the same level in both their individual sound knowledge and word reading.</a:t>
            </a:r>
          </a:p>
          <a:p>
            <a:pPr marL="0" indent="0">
              <a:buNone/>
            </a:pPr>
            <a:r>
              <a:rPr lang="en-GB" dirty="0" smtClean="0">
                <a:latin typeface="Twinkl" pitchFamily="50" charset="0"/>
              </a:rPr>
              <a:t>Some children will also receive extra support in one-to-one  tutoring on any specific areas that they need support in. 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9" y="225002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47" y="5848009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4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404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winkl" pitchFamily="50" charset="0"/>
              </a:rPr>
              <a:t>On </a:t>
            </a:r>
            <a:r>
              <a:rPr lang="en-GB" dirty="0" smtClean="0">
                <a:latin typeface="Twinkl" pitchFamily="50" charset="0"/>
              </a:rPr>
              <a:t>a Friday, we will send </a:t>
            </a:r>
            <a:r>
              <a:rPr lang="en-GB" dirty="0">
                <a:latin typeface="Twinkl" pitchFamily="50" charset="0"/>
              </a:rPr>
              <a:t>home </a:t>
            </a:r>
            <a:r>
              <a:rPr lang="en-GB" dirty="0" smtClean="0">
                <a:latin typeface="Twinkl" pitchFamily="50" charset="0"/>
              </a:rPr>
              <a:t>a </a:t>
            </a:r>
            <a:r>
              <a:rPr lang="en-GB" dirty="0">
                <a:latin typeface="Twinkl" pitchFamily="50" charset="0"/>
              </a:rPr>
              <a:t>homework sheet for the book taught the following </a:t>
            </a:r>
            <a:r>
              <a:rPr lang="en-GB" dirty="0" smtClean="0">
                <a:latin typeface="Twinkl" pitchFamily="50" charset="0"/>
              </a:rPr>
              <a:t>week and a reading for </a:t>
            </a:r>
            <a:r>
              <a:rPr lang="en-GB" dirty="0">
                <a:latin typeface="Twinkl" pitchFamily="50" charset="0"/>
              </a:rPr>
              <a:t>p</a:t>
            </a:r>
            <a:r>
              <a:rPr lang="en-GB" dirty="0" smtClean="0">
                <a:latin typeface="Twinkl" pitchFamily="50" charset="0"/>
              </a:rPr>
              <a:t>leasure </a:t>
            </a:r>
            <a:r>
              <a:rPr lang="en-GB" dirty="0" smtClean="0">
                <a:latin typeface="Twinkl" pitchFamily="50" charset="0"/>
              </a:rPr>
              <a:t>book to share together</a:t>
            </a:r>
            <a:r>
              <a:rPr lang="en-GB" smtClean="0">
                <a:latin typeface="Twinkl" pitchFamily="50" charset="0"/>
              </a:rPr>
              <a:t>. </a:t>
            </a:r>
            <a:endParaRPr lang="en-GB" dirty="0">
              <a:latin typeface="Twinkl" pitchFamily="50" charset="0"/>
            </a:endParaRPr>
          </a:p>
          <a:p>
            <a:pPr marL="0" indent="0">
              <a:buNone/>
            </a:pPr>
            <a:r>
              <a:rPr lang="en-GB" dirty="0">
                <a:latin typeface="Twinkl" pitchFamily="50" charset="0"/>
              </a:rPr>
              <a:t>On </a:t>
            </a:r>
            <a:r>
              <a:rPr lang="en-GB" dirty="0" smtClean="0">
                <a:latin typeface="Twinkl" pitchFamily="50" charset="0"/>
              </a:rPr>
              <a:t>the following Monday, we will send </a:t>
            </a:r>
            <a:r>
              <a:rPr lang="en-GB" dirty="0">
                <a:latin typeface="Twinkl" pitchFamily="50" charset="0"/>
              </a:rPr>
              <a:t>home the corresponding phonics reading </a:t>
            </a:r>
            <a:r>
              <a:rPr lang="en-GB" dirty="0" smtClean="0">
                <a:latin typeface="Twinkl" pitchFamily="50" charset="0"/>
              </a:rPr>
              <a:t>book to the story book taught in school.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smtClean="0">
                <a:latin typeface="Twinkl" pitchFamily="50" charset="0"/>
              </a:rPr>
              <a:t>The red and green words will be the same in both their in school story book and home phonics reading book. This needs to be returned on Friday. 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6D41DBD-852A-4A0D-9485-B905AEA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0188"/>
            <a:ext cx="1347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ad Write Inc. Phonics - Ruth Miskin Phonics Tra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64" y="5697991"/>
            <a:ext cx="2883076" cy="8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12093" y="350611"/>
            <a:ext cx="9452429" cy="1325563"/>
          </a:xfrm>
        </p:spPr>
        <p:txBody>
          <a:bodyPr/>
          <a:lstStyle/>
          <a:p>
            <a:r>
              <a:rPr lang="en-GB" dirty="0" smtClean="0">
                <a:latin typeface="Twinkl" pitchFamily="50" charset="0"/>
              </a:rPr>
              <a:t>Independent reading – Phonics reading books</a:t>
            </a:r>
            <a:endParaRPr lang="en-GB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758</Words>
  <Application>Microsoft Office PowerPoint</Application>
  <PresentationFormat>Widescreen</PresentationFormat>
  <Paragraphs>98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Twinkl</vt:lpstr>
      <vt:lpstr>Office Theme</vt:lpstr>
      <vt:lpstr>Early Reading and Phonics</vt:lpstr>
      <vt:lpstr>What is Phonics?</vt:lpstr>
      <vt:lpstr>How we teach Phonics</vt:lpstr>
      <vt:lpstr>PowerPoint Presentation</vt:lpstr>
      <vt:lpstr>PowerPoint Presentation</vt:lpstr>
      <vt:lpstr>PowerPoint Presentation</vt:lpstr>
      <vt:lpstr>PowerPoint Presentation</vt:lpstr>
      <vt:lpstr>How do we support children who make slower progress?</vt:lpstr>
      <vt:lpstr>Independent reading – Phonics reading books</vt:lpstr>
      <vt:lpstr>How can parents help at home?</vt:lpstr>
      <vt:lpstr>PowerPoint Presentation</vt:lpstr>
      <vt:lpstr>PowerPoint Presentation</vt:lpstr>
      <vt:lpstr>PowerPoint Presentation</vt:lpstr>
    </vt:vector>
  </TitlesOfParts>
  <Company>Cirencester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Screening 2020</dc:title>
  <dc:creator>Bowden, Emily</dc:creator>
  <cp:lastModifiedBy>Bowden, Emily</cp:lastModifiedBy>
  <cp:revision>20</cp:revision>
  <dcterms:created xsi:type="dcterms:W3CDTF">2020-11-09T12:48:10Z</dcterms:created>
  <dcterms:modified xsi:type="dcterms:W3CDTF">2021-09-10T09:11:38Z</dcterms:modified>
</cp:coreProperties>
</file>