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1" r:id="rId4"/>
    <p:sldId id="267" r:id="rId5"/>
    <p:sldId id="257" r:id="rId6"/>
    <p:sldId id="259" r:id="rId7"/>
    <p:sldId id="258" r:id="rId8"/>
    <p:sldId id="264" r:id="rId9"/>
    <p:sldId id="260" r:id="rId10"/>
    <p:sldId id="26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CEF715-F2AD-4D6D-960D-EBCF123B5BC6}"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6442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CEF715-F2AD-4D6D-960D-EBCF123B5BC6}"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413078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CEF715-F2AD-4D6D-960D-EBCF123B5BC6}"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396753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CEF715-F2AD-4D6D-960D-EBCF123B5BC6}"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265127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CEF715-F2AD-4D6D-960D-EBCF123B5BC6}"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374050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CEF715-F2AD-4D6D-960D-EBCF123B5BC6}"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48666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CEF715-F2AD-4D6D-960D-EBCF123B5BC6}"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358766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CEF715-F2AD-4D6D-960D-EBCF123B5BC6}"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207500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EF715-F2AD-4D6D-960D-EBCF123B5BC6}"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47531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CEF715-F2AD-4D6D-960D-EBCF123B5BC6}"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12288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CEF715-F2AD-4D6D-960D-EBCF123B5BC6}"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592756-FD85-472B-9BAE-19607DF9FECB}" type="slidenum">
              <a:rPr lang="en-GB" smtClean="0"/>
              <a:t>‹#›</a:t>
            </a:fld>
            <a:endParaRPr lang="en-GB"/>
          </a:p>
        </p:txBody>
      </p:sp>
    </p:spTree>
    <p:extLst>
      <p:ext uri="{BB962C8B-B14F-4D97-AF65-F5344CB8AC3E}">
        <p14:creationId xmlns:p14="http://schemas.microsoft.com/office/powerpoint/2010/main" val="2649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EF715-F2AD-4D6D-960D-EBCF123B5BC6}" type="datetimeFigureOut">
              <a:rPr lang="en-GB" smtClean="0"/>
              <a:t>20/09/2023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92756-FD85-472B-9BAE-19607DF9FECB}" type="slidenum">
              <a:rPr lang="en-GB" smtClean="0"/>
              <a:t>‹#›</a:t>
            </a:fld>
            <a:endParaRPr lang="en-GB"/>
          </a:p>
        </p:txBody>
      </p:sp>
    </p:spTree>
    <p:extLst>
      <p:ext uri="{BB962C8B-B14F-4D97-AF65-F5344CB8AC3E}">
        <p14:creationId xmlns:p14="http://schemas.microsoft.com/office/powerpoint/2010/main" val="362800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booktrust.org.uk/books-and-reading/" TargetMode="External"/><Relationship Id="rId5" Type="http://schemas.openxmlformats.org/officeDocument/2006/relationships/hyperlink" Target="http://www.wordsforlife.org.uk/" TargetMode="External"/><Relationship Id="rId4" Type="http://schemas.openxmlformats.org/officeDocument/2006/relationships/hyperlink" Target="http://www.oxfordowl.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40823"/>
          </a:xfrm>
          <a:prstGeom prst="rect">
            <a:avLst/>
          </a:prstGeom>
          <a:noFill/>
        </p:spPr>
      </p:pic>
      <p:sp>
        <p:nvSpPr>
          <p:cNvPr id="6" name="Rectangle 5"/>
          <p:cNvSpPr/>
          <p:nvPr/>
        </p:nvSpPr>
        <p:spPr>
          <a:xfrm>
            <a:off x="2882536" y="1558835"/>
            <a:ext cx="5103223" cy="3785652"/>
          </a:xfrm>
          <a:prstGeom prst="rect">
            <a:avLst/>
          </a:prstGeom>
        </p:spPr>
        <p:txBody>
          <a:bodyPr wrap="square">
            <a:spAutoFit/>
          </a:bodyPr>
          <a:lstStyle/>
          <a:p>
            <a:pPr algn="ctr"/>
            <a:r>
              <a:rPr lang="en-GB" altLang="en-US" sz="6000" dirty="0">
                <a:latin typeface="Calibri" panose="020F0502020204030204" pitchFamily="34" charset="0"/>
                <a:cs typeface="Calibri" panose="020F0502020204030204" pitchFamily="34" charset="0"/>
              </a:rPr>
              <a:t>Reading and Phonics at Cirencester Primary School. </a:t>
            </a:r>
            <a:endParaRPr lang="en-GB"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32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40823"/>
          </a:xfrm>
          <a:prstGeom prst="rect">
            <a:avLst/>
          </a:prstGeom>
          <a:noFill/>
        </p:spPr>
      </p:pic>
      <p:pic>
        <p:nvPicPr>
          <p:cNvPr id="3" name="Picture 2"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6674" y="313507"/>
            <a:ext cx="1062446" cy="1033780"/>
          </a:xfrm>
          <a:prstGeom prst="rect">
            <a:avLst/>
          </a:prstGeom>
          <a:noFill/>
          <a:ln>
            <a:noFill/>
          </a:ln>
        </p:spPr>
      </p:pic>
      <p:sp>
        <p:nvSpPr>
          <p:cNvPr id="6" name="Rectangle 5"/>
          <p:cNvSpPr/>
          <p:nvPr/>
        </p:nvSpPr>
        <p:spPr>
          <a:xfrm>
            <a:off x="2351314" y="1347287"/>
            <a:ext cx="6096000" cy="2585323"/>
          </a:xfrm>
          <a:prstGeom prst="rect">
            <a:avLst/>
          </a:prstGeom>
        </p:spPr>
        <p:txBody>
          <a:bodyPr>
            <a:spAutoFit/>
          </a:bodyPr>
          <a:lstStyle/>
          <a:p>
            <a:pPr>
              <a:defRPr/>
            </a:pPr>
            <a:r>
              <a:rPr lang="en-GB" altLang="en-US" b="1" u="sng" dirty="0">
                <a:latin typeface="Calibri" panose="020F0502020204030204" pitchFamily="34" charset="0"/>
                <a:cs typeface="Calibri" panose="020F0502020204030204" pitchFamily="34" charset="0"/>
              </a:rPr>
              <a:t>Useful Websites.</a:t>
            </a:r>
          </a:p>
          <a:p>
            <a:pPr>
              <a:defRPr/>
            </a:pPr>
            <a:endParaRPr lang="en-GB" altLang="en-US" b="1" u="sng" dirty="0">
              <a:latin typeface="Calibri" panose="020F0502020204030204" pitchFamily="34" charset="0"/>
              <a:cs typeface="Calibri" panose="020F0502020204030204" pitchFamily="34" charset="0"/>
            </a:endParaRPr>
          </a:p>
          <a:p>
            <a:pPr>
              <a:defRPr/>
            </a:pPr>
            <a:r>
              <a:rPr lang="en-GB" dirty="0"/>
              <a:t>Oxford Owl Press </a:t>
            </a:r>
            <a:r>
              <a:rPr lang="en-GB" dirty="0">
                <a:hlinkClick r:id="rId4"/>
              </a:rPr>
              <a:t>http://www.oxfordowl.co.uk</a:t>
            </a:r>
            <a:endParaRPr lang="en-GB" dirty="0"/>
          </a:p>
          <a:p>
            <a:pPr>
              <a:defRPr/>
            </a:pPr>
            <a:endParaRPr lang="en-GB" altLang="en-US" b="1" u="sng" dirty="0">
              <a:latin typeface="Calibri" panose="020F0502020204030204" pitchFamily="34" charset="0"/>
              <a:cs typeface="Calibri" panose="020F0502020204030204" pitchFamily="34" charset="0"/>
            </a:endParaRPr>
          </a:p>
          <a:p>
            <a:pPr>
              <a:defRPr/>
            </a:pPr>
            <a:r>
              <a:rPr lang="en-GB" dirty="0"/>
              <a:t>Wordsforlife.org.uk </a:t>
            </a:r>
            <a:r>
              <a:rPr lang="en-GB" dirty="0">
                <a:hlinkClick r:id="rId5"/>
              </a:rPr>
              <a:t>http://www.wordsforlife.org.uk/</a:t>
            </a:r>
            <a:endParaRPr lang="en-GB" dirty="0"/>
          </a:p>
          <a:p>
            <a:pPr>
              <a:defRPr/>
            </a:pPr>
            <a:endParaRPr lang="en-GB" altLang="en-US" b="1" u="sng" dirty="0">
              <a:latin typeface="Calibri" panose="020F0502020204030204" pitchFamily="34" charset="0"/>
              <a:cs typeface="Calibri" panose="020F0502020204030204" pitchFamily="34" charset="0"/>
            </a:endParaRPr>
          </a:p>
          <a:p>
            <a:pPr>
              <a:defRPr/>
            </a:pPr>
            <a:r>
              <a:rPr lang="en-GB" altLang="en-US" dirty="0" err="1">
                <a:latin typeface="Calibri" panose="020F0502020204030204" pitchFamily="34" charset="0"/>
                <a:cs typeface="Calibri" panose="020F0502020204030204" pitchFamily="34" charset="0"/>
              </a:rPr>
              <a:t>Booktrust</a:t>
            </a:r>
            <a:r>
              <a:rPr lang="en-GB" altLang="en-US" dirty="0">
                <a:latin typeface="Calibri" panose="020F0502020204030204" pitchFamily="34" charset="0"/>
                <a:cs typeface="Calibri" panose="020F0502020204030204" pitchFamily="34" charset="0"/>
              </a:rPr>
              <a:t>: </a:t>
            </a:r>
            <a:r>
              <a:rPr lang="en-GB" altLang="en-US" dirty="0">
                <a:latin typeface="Calibri" panose="020F0502020204030204" pitchFamily="34" charset="0"/>
                <a:cs typeface="Calibri" panose="020F0502020204030204" pitchFamily="34" charset="0"/>
                <a:hlinkClick r:id="rId6"/>
              </a:rPr>
              <a:t>https://www.booktrust.org.uk/books-and-reading/</a:t>
            </a:r>
            <a:endParaRPr lang="en-GB" altLang="en-US" dirty="0">
              <a:latin typeface="Calibri" panose="020F0502020204030204" pitchFamily="34" charset="0"/>
              <a:cs typeface="Calibri" panose="020F0502020204030204" pitchFamily="34" charset="0"/>
            </a:endParaRPr>
          </a:p>
          <a:p>
            <a:pPr>
              <a:defRPr/>
            </a:pPr>
            <a:endParaRPr lang="en-GB" altLang="en-US" b="1" u="sng" dirty="0">
              <a:latin typeface="Calibri" panose="020F0502020204030204" pitchFamily="34" charset="0"/>
              <a:cs typeface="Calibri" panose="020F0502020204030204" pitchFamily="34" charset="0"/>
            </a:endParaRPr>
          </a:p>
          <a:p>
            <a:pPr>
              <a:defRPr/>
            </a:pPr>
            <a:r>
              <a:rPr lang="en-GB" altLang="en-US" b="1" u="sng"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1108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4181" y="2352843"/>
            <a:ext cx="4893972" cy="2256817"/>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40823"/>
          </a:xfrm>
          <a:prstGeom prst="rect">
            <a:avLst/>
          </a:prstGeom>
          <a:noFill/>
        </p:spPr>
      </p:pic>
      <p:pic>
        <p:nvPicPr>
          <p:cNvPr id="4" name="Picture 3" descr="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6674" y="313507"/>
            <a:ext cx="1062446" cy="1033780"/>
          </a:xfrm>
          <a:prstGeom prst="rect">
            <a:avLst/>
          </a:prstGeom>
          <a:noFill/>
          <a:ln>
            <a:noFill/>
          </a:ln>
        </p:spPr>
      </p:pic>
    </p:spTree>
    <p:extLst>
      <p:ext uri="{BB962C8B-B14F-4D97-AF65-F5344CB8AC3E}">
        <p14:creationId xmlns:p14="http://schemas.microsoft.com/office/powerpoint/2010/main" val="28375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40823"/>
          </a:xfrm>
          <a:prstGeom prst="rect">
            <a:avLst/>
          </a:prstGeom>
          <a:noFill/>
        </p:spPr>
      </p:pic>
      <p:sp>
        <p:nvSpPr>
          <p:cNvPr id="2" name="Rectangle 1"/>
          <p:cNvSpPr/>
          <p:nvPr/>
        </p:nvSpPr>
        <p:spPr>
          <a:xfrm>
            <a:off x="696397" y="1315024"/>
            <a:ext cx="9683932" cy="4093428"/>
          </a:xfrm>
          <a:prstGeom prst="rect">
            <a:avLst/>
          </a:prstGeom>
        </p:spPr>
        <p:txBody>
          <a:bodyPr wrap="square">
            <a:spAutoFit/>
          </a:bodyPr>
          <a:lstStyle/>
          <a:p>
            <a:pPr marL="342900" indent="-342900">
              <a:buClr>
                <a:schemeClr val="accent3"/>
              </a:buClr>
              <a:buFont typeface="Wingdings 2" panose="05020102010507070707" pitchFamily="18" charset="2"/>
              <a:buAutoNum type="arabicPeriod"/>
              <a:defRPr/>
            </a:pPr>
            <a:r>
              <a:rPr lang="en-GB" sz="2000" b="1" dirty="0">
                <a:solidFill>
                  <a:srgbClr val="0070C0"/>
                </a:solidFill>
              </a:rPr>
              <a:t>Reading is fun!</a:t>
            </a:r>
            <a:r>
              <a:rPr lang="en-GB" sz="2000" dirty="0">
                <a:solidFill>
                  <a:srgbClr val="0070C0"/>
                </a:solidFill>
              </a:rPr>
              <a:t> </a:t>
            </a:r>
          </a:p>
          <a:p>
            <a:pPr marL="342900" indent="-342900">
              <a:buClr>
                <a:schemeClr val="accent3"/>
              </a:buClr>
              <a:buFont typeface="Wingdings 2" panose="05020102010507070707" pitchFamily="18" charset="2"/>
              <a:buAutoNum type="arabicPeriod"/>
              <a:defRPr/>
            </a:pPr>
            <a:endParaRPr lang="en-GB" sz="2000" dirty="0">
              <a:solidFill>
                <a:schemeClr val="accent1"/>
              </a:solidFill>
            </a:endParaRPr>
          </a:p>
          <a:p>
            <a:pPr marL="342900" indent="-342900">
              <a:buClr>
                <a:schemeClr val="accent3"/>
              </a:buClr>
              <a:buFont typeface="Wingdings 2" panose="05020102010507070707" pitchFamily="18" charset="2"/>
              <a:buAutoNum type="arabicPeriod"/>
              <a:defRPr/>
            </a:pPr>
            <a:r>
              <a:rPr lang="en-GB" sz="2000" b="1" dirty="0"/>
              <a:t>Books contain new words that will help build your child's language and understanding.</a:t>
            </a:r>
            <a:r>
              <a:rPr lang="en-GB" sz="2000" dirty="0"/>
              <a:t/>
            </a:r>
            <a:br>
              <a:rPr lang="en-GB" sz="2000" dirty="0"/>
            </a:br>
            <a:r>
              <a:rPr lang="en-GB" sz="2000" dirty="0"/>
              <a:t>Children learn new words as they read. All children are powerful learners. Subconsciously, they absorb information on how to structure sentences and how to use words and other language features effectively in their writing and speaking.</a:t>
            </a:r>
          </a:p>
          <a:p>
            <a:pPr marL="342900" indent="-342900">
              <a:buClr>
                <a:schemeClr val="accent3"/>
              </a:buClr>
              <a:buFont typeface="Wingdings 2" panose="05020102010507070707" pitchFamily="18" charset="2"/>
              <a:buAutoNum type="arabicPeriod"/>
              <a:defRPr/>
            </a:pPr>
            <a:endParaRPr lang="en-GB" sz="2000" dirty="0"/>
          </a:p>
          <a:p>
            <a:pPr marL="342900" indent="-342900">
              <a:buClr>
                <a:schemeClr val="accent3"/>
              </a:buClr>
              <a:buFont typeface="Wingdings 2" panose="05020102010507070707" pitchFamily="18" charset="2"/>
              <a:buAutoNum type="arabicPeriod"/>
              <a:defRPr/>
            </a:pPr>
            <a:r>
              <a:rPr lang="en-GB" sz="2000" b="1" dirty="0">
                <a:solidFill>
                  <a:srgbClr val="0070C0"/>
                </a:solidFill>
              </a:rPr>
              <a:t>It's the most important thing you can do to help your child succeed.</a:t>
            </a:r>
            <a:br>
              <a:rPr lang="en-GB" sz="2000" b="1" dirty="0">
                <a:solidFill>
                  <a:srgbClr val="0070C0"/>
                </a:solidFill>
              </a:rPr>
            </a:br>
            <a:r>
              <a:rPr lang="en-GB" sz="2000" dirty="0">
                <a:solidFill>
                  <a:srgbClr val="0070C0"/>
                </a:solidFill>
              </a:rPr>
              <a:t>Research consistently shows strong correlation between reading and academic success at all ages. Reading promotes achievement in all subjects. </a:t>
            </a:r>
          </a:p>
          <a:p>
            <a:pPr>
              <a:buClr>
                <a:schemeClr val="accent3"/>
              </a:buClr>
              <a:defRPr/>
            </a:pPr>
            <a:r>
              <a:rPr lang="en-US" sz="2000" dirty="0"/>
              <a:t> </a:t>
            </a:r>
          </a:p>
          <a:p>
            <a:pPr>
              <a:buClr>
                <a:schemeClr val="accent3"/>
              </a:buClr>
              <a:defRPr/>
            </a:pPr>
            <a:endParaRPr lang="en-US" sz="2000" b="1" dirty="0"/>
          </a:p>
          <a:p>
            <a:pPr>
              <a:buClr>
                <a:schemeClr val="accent3"/>
              </a:buClr>
              <a:defRPr/>
            </a:pPr>
            <a:r>
              <a:rPr lang="en-US" sz="2000" b="1" dirty="0"/>
              <a:t>			</a:t>
            </a:r>
            <a:r>
              <a:rPr lang="en-GB" sz="2000" b="1" dirty="0"/>
              <a:t>The impact lasts a lifetime..</a:t>
            </a:r>
            <a:endParaRPr lang="en-GB" sz="2000" dirty="0"/>
          </a:p>
        </p:txBody>
      </p:sp>
      <p:sp>
        <p:nvSpPr>
          <p:cNvPr id="3" name="Rectangle 2"/>
          <p:cNvSpPr/>
          <p:nvPr/>
        </p:nvSpPr>
        <p:spPr>
          <a:xfrm>
            <a:off x="4596982" y="859497"/>
            <a:ext cx="5417875" cy="461665"/>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rPr>
              <a:t>Why sharing stories is important.</a:t>
            </a:r>
          </a:p>
        </p:txBody>
      </p:sp>
      <p:pic>
        <p:nvPicPr>
          <p:cNvPr id="12" name="Picture 11"/>
          <p:cNvPicPr>
            <a:picLocks noChangeAspect="1"/>
          </p:cNvPicPr>
          <p:nvPr/>
        </p:nvPicPr>
        <p:blipFill>
          <a:blip r:embed="rId4"/>
          <a:stretch>
            <a:fillRect/>
          </a:stretch>
        </p:blipFill>
        <p:spPr>
          <a:xfrm>
            <a:off x="1492041" y="5649872"/>
            <a:ext cx="1493008" cy="888546"/>
          </a:xfrm>
          <a:prstGeom prst="rect">
            <a:avLst/>
          </a:prstGeom>
        </p:spPr>
      </p:pic>
      <p:pic>
        <p:nvPicPr>
          <p:cNvPr id="14" name="Picture 13"/>
          <p:cNvPicPr>
            <a:picLocks noChangeAspect="1"/>
          </p:cNvPicPr>
          <p:nvPr/>
        </p:nvPicPr>
        <p:blipFill>
          <a:blip r:embed="rId5"/>
          <a:stretch>
            <a:fillRect/>
          </a:stretch>
        </p:blipFill>
        <p:spPr>
          <a:xfrm>
            <a:off x="10462372" y="1301397"/>
            <a:ext cx="1443493" cy="1272915"/>
          </a:xfrm>
          <a:prstGeom prst="rect">
            <a:avLst/>
          </a:prstGeom>
        </p:spPr>
      </p:pic>
    </p:spTree>
    <p:extLst>
      <p:ext uri="{BB962C8B-B14F-4D97-AF65-F5344CB8AC3E}">
        <p14:creationId xmlns:p14="http://schemas.microsoft.com/office/powerpoint/2010/main" val="157159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40823"/>
          </a:xfrm>
          <a:prstGeom prst="rect">
            <a:avLst/>
          </a:prstGeom>
          <a:noFill/>
        </p:spPr>
      </p:pic>
      <p:sp>
        <p:nvSpPr>
          <p:cNvPr id="3" name="TextBox 2"/>
          <p:cNvSpPr txBox="1"/>
          <p:nvPr/>
        </p:nvSpPr>
        <p:spPr>
          <a:xfrm>
            <a:off x="840378" y="1079862"/>
            <a:ext cx="7567748" cy="5509200"/>
          </a:xfrm>
          <a:prstGeom prst="rect">
            <a:avLst/>
          </a:prstGeom>
          <a:noFill/>
        </p:spPr>
        <p:txBody>
          <a:bodyPr wrap="square" rtlCol="0">
            <a:spAutoFit/>
          </a:bodyPr>
          <a:lstStyle/>
          <a:p>
            <a:r>
              <a:rPr lang="en-GB" sz="2800" b="1" dirty="0"/>
              <a:t>How do we teach children to read? </a:t>
            </a:r>
          </a:p>
          <a:p>
            <a:endParaRPr lang="en-GB" sz="2800" dirty="0"/>
          </a:p>
          <a:p>
            <a:pPr marL="285750" indent="-285750">
              <a:buFont typeface="Arial" panose="020B0604020202020204" pitchFamily="34" charset="0"/>
              <a:buChar char="•"/>
            </a:pPr>
            <a:r>
              <a:rPr lang="en-GB" sz="2800" dirty="0">
                <a:solidFill>
                  <a:srgbClr val="FF0000"/>
                </a:solidFill>
              </a:rPr>
              <a:t>Teach phonics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solidFill>
                  <a:srgbClr val="0070C0"/>
                </a:solidFill>
              </a:rPr>
              <a:t>Instil a love of reading. Our reading spine is made up of high quality exciting texts.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solidFill>
                  <a:srgbClr val="FF0000"/>
                </a:solidFill>
              </a:rPr>
              <a:t>Explicit teaching of reading for meaning.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solidFill>
                  <a:srgbClr val="0070C0"/>
                </a:solidFill>
              </a:rPr>
              <a:t>Story time twice a day, everyday.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63260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40823"/>
          </a:xfrm>
          <a:prstGeom prst="rect">
            <a:avLst/>
          </a:prstGeom>
          <a:noFill/>
        </p:spPr>
      </p:pic>
      <p:sp>
        <p:nvSpPr>
          <p:cNvPr id="5" name="Rectangle 4"/>
          <p:cNvSpPr/>
          <p:nvPr/>
        </p:nvSpPr>
        <p:spPr>
          <a:xfrm>
            <a:off x="836023" y="827314"/>
            <a:ext cx="9840685" cy="4708981"/>
          </a:xfrm>
          <a:prstGeom prst="rect">
            <a:avLst/>
          </a:prstGeom>
        </p:spPr>
        <p:txBody>
          <a:bodyPr wrap="square">
            <a:spAutoFit/>
          </a:bodyPr>
          <a:lstStyle/>
          <a:p>
            <a:pPr algn="ctr"/>
            <a:r>
              <a:rPr lang="en-GB" sz="3600" b="1" dirty="0"/>
              <a:t>Learning to read.  </a:t>
            </a:r>
            <a:endParaRPr lang="en-GB" sz="3600" dirty="0"/>
          </a:p>
          <a:p>
            <a:pPr marL="285750" indent="-285750">
              <a:buFont typeface="Arial" panose="020B0604020202020204" pitchFamily="34" charset="0"/>
              <a:buChar char="•"/>
            </a:pPr>
            <a:r>
              <a:rPr lang="en-GB" sz="2400" dirty="0">
                <a:solidFill>
                  <a:srgbClr val="FF0000"/>
                </a:solidFill>
              </a:rPr>
              <a:t>Print awareness. </a:t>
            </a:r>
          </a:p>
          <a:p>
            <a:r>
              <a:rPr lang="en-GB" sz="2400" i="1" dirty="0"/>
              <a:t>print carries meaning and that we read from left to right</a:t>
            </a:r>
          </a:p>
          <a:p>
            <a:r>
              <a:rPr lang="en-GB" sz="2400" dirty="0"/>
              <a:t> </a:t>
            </a:r>
          </a:p>
          <a:p>
            <a:pPr marL="285750" indent="-285750">
              <a:buFont typeface="Arial" panose="020B0604020202020204" pitchFamily="34" charset="0"/>
              <a:buChar char="•"/>
            </a:pPr>
            <a:r>
              <a:rPr lang="en-GB" sz="2400" dirty="0">
                <a:solidFill>
                  <a:srgbClr val="FF0000"/>
                </a:solidFill>
              </a:rPr>
              <a:t>Phonics. </a:t>
            </a:r>
          </a:p>
          <a:p>
            <a:r>
              <a:rPr lang="en-GB" sz="2400" i="1" dirty="0"/>
              <a:t>connecting the sounds of speech with letters</a:t>
            </a:r>
          </a:p>
          <a:p>
            <a:endParaRPr lang="en-GB" sz="2400" dirty="0"/>
          </a:p>
          <a:p>
            <a:pPr marL="285750" indent="-285750">
              <a:buFont typeface="Arial" panose="020B0604020202020204" pitchFamily="34" charset="0"/>
              <a:buChar char="•"/>
            </a:pPr>
            <a:r>
              <a:rPr lang="en-GB" sz="2400" dirty="0">
                <a:solidFill>
                  <a:srgbClr val="0070C0"/>
                </a:solidFill>
              </a:rPr>
              <a:t>Fluency.</a:t>
            </a:r>
          </a:p>
          <a:p>
            <a:r>
              <a:rPr lang="en-GB" sz="2400" i="1" dirty="0"/>
              <a:t>speed and accuracy </a:t>
            </a:r>
            <a:endParaRPr lang="en-GB" sz="2400" i="1" dirty="0">
              <a:solidFill>
                <a:srgbClr val="FF0000"/>
              </a:solidFill>
            </a:endParaRPr>
          </a:p>
          <a:p>
            <a:endParaRPr lang="en-GB" sz="2400" dirty="0"/>
          </a:p>
          <a:p>
            <a:pPr marL="285750" indent="-285750">
              <a:buFont typeface="Arial" panose="020B0604020202020204" pitchFamily="34" charset="0"/>
              <a:buChar char="•"/>
            </a:pPr>
            <a:r>
              <a:rPr lang="en-GB" sz="2400" dirty="0">
                <a:solidFill>
                  <a:srgbClr val="FF0000"/>
                </a:solidFill>
              </a:rPr>
              <a:t>Vocabulary and </a:t>
            </a:r>
            <a:r>
              <a:rPr lang="en-GB" sz="2400" dirty="0">
                <a:solidFill>
                  <a:srgbClr val="0070C0"/>
                </a:solidFill>
              </a:rPr>
              <a:t>Comprehension. </a:t>
            </a:r>
            <a:endParaRPr lang="en-GB" sz="2400" dirty="0">
              <a:solidFill>
                <a:srgbClr val="FF0000"/>
              </a:solidFill>
            </a:endParaRPr>
          </a:p>
          <a:p>
            <a:r>
              <a:rPr lang="en-GB" sz="2400" i="1" dirty="0"/>
              <a:t>word knowledge</a:t>
            </a:r>
            <a:r>
              <a:rPr lang="en-GB" sz="2400" dirty="0"/>
              <a:t> </a:t>
            </a:r>
            <a:r>
              <a:rPr lang="en-GB" sz="2400" i="1" dirty="0"/>
              <a:t>and understanding. </a:t>
            </a:r>
            <a:endParaRPr lang="en-GB" sz="2400" i="1" dirty="0">
              <a:solidFill>
                <a:srgbClr val="FF0000"/>
              </a:solidFill>
            </a:endParaRPr>
          </a:p>
        </p:txBody>
      </p:sp>
      <p:pic>
        <p:nvPicPr>
          <p:cNvPr id="8" name="Picture 7"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spTree>
    <p:extLst>
      <p:ext uri="{BB962C8B-B14F-4D97-AF65-F5344CB8AC3E}">
        <p14:creationId xmlns:p14="http://schemas.microsoft.com/office/powerpoint/2010/main" val="225830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40823"/>
          </a:xfrm>
          <a:prstGeom prst="rect">
            <a:avLst/>
          </a:prstGeom>
          <a:noFill/>
        </p:spPr>
      </p:pic>
      <p:sp>
        <p:nvSpPr>
          <p:cNvPr id="6" name="Rectangle 2"/>
          <p:cNvSpPr txBox="1">
            <a:spLocks noChangeArrowheads="1"/>
          </p:cNvSpPr>
          <p:nvPr/>
        </p:nvSpPr>
        <p:spPr>
          <a:xfrm>
            <a:off x="3923355" y="942763"/>
            <a:ext cx="2530839" cy="1332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dirty="0">
                <a:latin typeface="+mn-lt"/>
              </a:rPr>
              <a:t>Phonics </a:t>
            </a:r>
          </a:p>
        </p:txBody>
      </p:sp>
      <p:sp>
        <p:nvSpPr>
          <p:cNvPr id="3" name="Rectangle 2"/>
          <p:cNvSpPr/>
          <p:nvPr/>
        </p:nvSpPr>
        <p:spPr>
          <a:xfrm>
            <a:off x="1105989" y="2330238"/>
            <a:ext cx="8038011" cy="4228850"/>
          </a:xfrm>
          <a:prstGeom prst="rect">
            <a:avLst/>
          </a:prstGeom>
        </p:spPr>
        <p:txBody>
          <a:bodyPr wrap="square">
            <a:spAutoFit/>
          </a:bodyPr>
          <a:lstStyle/>
          <a:p>
            <a:pPr marL="273050" indent="-273050">
              <a:spcBef>
                <a:spcPct val="20000"/>
              </a:spcBef>
              <a:buClr>
                <a:srgbClr val="0BD0D9"/>
              </a:buClr>
              <a:buSzPct val="95000"/>
              <a:buFont typeface="Arial" pitchFamily="34" charset="0"/>
              <a:buChar char="•"/>
              <a:defRPr/>
            </a:pPr>
            <a:r>
              <a:rPr lang="en-GB" sz="2400" dirty="0">
                <a:solidFill>
                  <a:srgbClr val="FF0000"/>
                </a:solidFill>
                <a:latin typeface="Calibri" panose="020F0502020204030204" pitchFamily="34" charset="0"/>
                <a:cs typeface="Calibri" panose="020F0502020204030204" pitchFamily="34" charset="0"/>
              </a:rPr>
              <a:t>Phonics is taught in school to help children learn to read</a:t>
            </a:r>
          </a:p>
          <a:p>
            <a:pPr marL="273050" indent="-273050">
              <a:spcBef>
                <a:spcPct val="20000"/>
              </a:spcBef>
              <a:buClr>
                <a:srgbClr val="0BD0D9"/>
              </a:buClr>
              <a:buSzPct val="95000"/>
              <a:buFont typeface="Arial" pitchFamily="34" charset="0"/>
              <a:buChar char="•"/>
              <a:defRPr/>
            </a:pPr>
            <a:endParaRPr lang="en-GB" sz="2400" dirty="0">
              <a:solidFill>
                <a:srgbClr val="FF0000"/>
              </a:solidFill>
              <a:latin typeface="Calibri" panose="020F0502020204030204" pitchFamily="34" charset="0"/>
              <a:cs typeface="Calibri" panose="020F0502020204030204" pitchFamily="34" charset="0"/>
            </a:endParaRPr>
          </a:p>
          <a:p>
            <a:pPr marL="273050" indent="-273050">
              <a:spcBef>
                <a:spcPct val="20000"/>
              </a:spcBef>
              <a:buClr>
                <a:srgbClr val="0BD0D9"/>
              </a:buClr>
              <a:buSzPct val="95000"/>
              <a:buFont typeface="Arial" pitchFamily="34" charset="0"/>
              <a:buChar char="•"/>
              <a:defRPr/>
            </a:pPr>
            <a:r>
              <a:rPr lang="en-GB" altLang="en-US" sz="2400" b="1" dirty="0"/>
              <a:t>Sounds are always articulated clearly and </a:t>
            </a:r>
            <a:r>
              <a:rPr lang="en-GB" altLang="en-US" sz="2400" b="1" dirty="0" smtClean="0"/>
              <a:t>precisely</a:t>
            </a:r>
            <a:r>
              <a:rPr lang="en-GB" altLang="en-US" sz="2400" b="1" dirty="0"/>
              <a:t> </a:t>
            </a:r>
            <a:r>
              <a:rPr lang="en-GB" altLang="en-US" sz="2400" b="1" dirty="0" smtClean="0"/>
              <a:t>e.g. f and </a:t>
            </a:r>
            <a:r>
              <a:rPr lang="en-GB" altLang="en-US" sz="2400" b="1" dirty="0" err="1" smtClean="0"/>
              <a:t>th</a:t>
            </a:r>
            <a:endParaRPr lang="en-GB" sz="2400" dirty="0">
              <a:solidFill>
                <a:srgbClr val="FF0000"/>
              </a:solidFill>
              <a:latin typeface="Calibri" panose="020F0502020204030204" pitchFamily="34" charset="0"/>
              <a:cs typeface="Calibri" panose="020F0502020204030204" pitchFamily="34" charset="0"/>
            </a:endParaRPr>
          </a:p>
          <a:p>
            <a:pPr marL="273050" indent="-273050">
              <a:spcBef>
                <a:spcPct val="20000"/>
              </a:spcBef>
              <a:buClr>
                <a:srgbClr val="0BD0D9"/>
              </a:buClr>
              <a:buSzPct val="95000"/>
              <a:buFont typeface="Arial" pitchFamily="34" charset="0"/>
              <a:buChar char="•"/>
              <a:defRPr/>
            </a:pPr>
            <a:endParaRPr lang="en-GB" sz="2400" dirty="0">
              <a:solidFill>
                <a:srgbClr val="FF0000"/>
              </a:solidFill>
              <a:latin typeface="Calibri" panose="020F0502020204030204" pitchFamily="34" charset="0"/>
              <a:cs typeface="Calibri" panose="020F0502020204030204" pitchFamily="34" charset="0"/>
            </a:endParaRPr>
          </a:p>
          <a:p>
            <a:pPr marL="273050" indent="-273050">
              <a:spcBef>
                <a:spcPct val="20000"/>
              </a:spcBef>
              <a:buClr>
                <a:srgbClr val="0BD0D9"/>
              </a:buClr>
              <a:buSzPct val="95000"/>
              <a:buFont typeface="Arial" pitchFamily="34" charset="0"/>
              <a:buChar char="•"/>
              <a:defRPr/>
            </a:pPr>
            <a:r>
              <a:rPr lang="en-GB" sz="2400" dirty="0">
                <a:solidFill>
                  <a:srgbClr val="0070C0"/>
                </a:solidFill>
                <a:latin typeface="Calibri" panose="020F0502020204030204" pitchFamily="34" charset="0"/>
                <a:cs typeface="Calibri" panose="020F0502020204030204" pitchFamily="34" charset="0"/>
              </a:rPr>
              <a:t>Phonics teaches children to recognise the sounds that letters make and how to blend sounds to make words. </a:t>
            </a:r>
          </a:p>
          <a:p>
            <a:pPr marL="273050" indent="-273050">
              <a:spcBef>
                <a:spcPct val="20000"/>
              </a:spcBef>
              <a:buClr>
                <a:srgbClr val="0BD0D9"/>
              </a:buClr>
              <a:buSzPct val="95000"/>
              <a:buFont typeface="Arial" pitchFamily="34" charset="0"/>
              <a:buChar char="•"/>
              <a:defRPr/>
            </a:pPr>
            <a:endParaRPr lang="en-GB" sz="2400" dirty="0">
              <a:solidFill>
                <a:srgbClr val="FF0000"/>
              </a:solidFill>
              <a:latin typeface="Calibri" panose="020F0502020204030204" pitchFamily="34" charset="0"/>
              <a:cs typeface="Calibri" panose="020F0502020204030204" pitchFamily="34" charset="0"/>
            </a:endParaRPr>
          </a:p>
          <a:p>
            <a:pPr marL="273050" indent="-273050">
              <a:spcBef>
                <a:spcPct val="20000"/>
              </a:spcBef>
              <a:buClr>
                <a:srgbClr val="0BD0D9"/>
              </a:buClr>
              <a:buSzPct val="95000"/>
              <a:buFont typeface="Arial" pitchFamily="34" charset="0"/>
              <a:buChar char="•"/>
              <a:defRPr/>
            </a:pPr>
            <a:r>
              <a:rPr lang="en-GB" sz="2400" dirty="0">
                <a:solidFill>
                  <a:srgbClr val="FF0000"/>
                </a:solidFill>
                <a:latin typeface="Calibri" panose="020F0502020204030204" pitchFamily="34" charset="0"/>
                <a:cs typeface="Calibri" panose="020F0502020204030204" pitchFamily="34" charset="0"/>
              </a:rPr>
              <a:t>There are 26 letters in the alphabet but these are used to make over 40 sounds (phonemes) </a:t>
            </a:r>
            <a:r>
              <a:rPr lang="en-GB" sz="2400" dirty="0" smtClean="0">
                <a:solidFill>
                  <a:srgbClr val="FF0000"/>
                </a:solidFill>
                <a:latin typeface="Calibri" panose="020F0502020204030204" pitchFamily="34" charset="0"/>
                <a:cs typeface="Calibri" panose="020F0502020204030204" pitchFamily="34" charset="0"/>
              </a:rPr>
              <a:t>e.g. s, h, </a:t>
            </a:r>
            <a:r>
              <a:rPr lang="en-GB" sz="2400" dirty="0" err="1" smtClean="0">
                <a:solidFill>
                  <a:srgbClr val="FF0000"/>
                </a:solidFill>
                <a:latin typeface="Calibri" panose="020F0502020204030204" pitchFamily="34" charset="0"/>
                <a:cs typeface="Calibri" panose="020F0502020204030204" pitchFamily="34" charset="0"/>
              </a:rPr>
              <a:t>sh</a:t>
            </a:r>
            <a:r>
              <a:rPr lang="en-GB" sz="2400" dirty="0" smtClean="0">
                <a:solidFill>
                  <a:srgbClr val="FF0000"/>
                </a:solidFill>
                <a:latin typeface="Calibri" panose="020F0502020204030204" pitchFamily="34" charset="0"/>
                <a:cs typeface="Calibri" panose="020F0502020204030204" pitchFamily="34" charset="0"/>
              </a:rPr>
              <a:t> </a:t>
            </a:r>
            <a:endParaRPr lang="en-GB"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10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40823"/>
          </a:xfrm>
          <a:prstGeom prst="rect">
            <a:avLst/>
          </a:prstGeom>
          <a:noFill/>
        </p:spPr>
      </p:pic>
      <p:sp>
        <p:nvSpPr>
          <p:cNvPr id="2" name="Rectangle 1"/>
          <p:cNvSpPr/>
          <p:nvPr/>
        </p:nvSpPr>
        <p:spPr>
          <a:xfrm>
            <a:off x="1854926" y="1939724"/>
            <a:ext cx="6096000" cy="2831544"/>
          </a:xfrm>
          <a:prstGeom prst="rect">
            <a:avLst/>
          </a:prstGeom>
        </p:spPr>
        <p:txBody>
          <a:bodyPr>
            <a:spAutoFit/>
          </a:bodyPr>
          <a:lstStyle/>
          <a:p>
            <a:r>
              <a:rPr lang="en-GB" altLang="en-US" sz="3200" dirty="0"/>
              <a:t>Blending</a:t>
            </a:r>
          </a:p>
          <a:p>
            <a:pPr marL="514350" indent="-514350">
              <a:buFont typeface="Wingdings 2" panose="05020102010507070707" pitchFamily="18" charset="2"/>
              <a:buAutoNum type="arabicPeriod"/>
            </a:pPr>
            <a:r>
              <a:rPr lang="en-GB" altLang="en-US" sz="3200" dirty="0"/>
              <a:t>cat </a:t>
            </a:r>
            <a:endParaRPr lang="en-GB" altLang="en-US" sz="1000" dirty="0"/>
          </a:p>
          <a:p>
            <a:pPr marL="514350" indent="-514350">
              <a:buFont typeface="Wingdings 2" panose="05020102010507070707" pitchFamily="18" charset="2"/>
              <a:buAutoNum type="arabicPeriod"/>
            </a:pPr>
            <a:r>
              <a:rPr lang="en-GB" altLang="en-US" sz="3200" dirty="0"/>
              <a:t>pin</a:t>
            </a:r>
          </a:p>
          <a:p>
            <a:pPr marL="514350" indent="-514350">
              <a:buFont typeface="Wingdings 2" panose="05020102010507070707" pitchFamily="18" charset="2"/>
              <a:buAutoNum type="arabicPeriod"/>
            </a:pPr>
            <a:r>
              <a:rPr lang="en-GB" altLang="en-US" sz="3200" dirty="0"/>
              <a:t>fi</a:t>
            </a:r>
            <a:r>
              <a:rPr lang="en-GB" altLang="en-US" sz="3200" u="sng" dirty="0"/>
              <a:t>sh</a:t>
            </a:r>
          </a:p>
          <a:p>
            <a:pPr marL="514350" indent="-514350">
              <a:buFont typeface="Wingdings 2" panose="05020102010507070707" pitchFamily="18" charset="2"/>
              <a:buAutoNum type="arabicPeriod"/>
            </a:pPr>
            <a:r>
              <a:rPr lang="en-GB" altLang="en-US" sz="3200" u="sng" dirty="0" err="1"/>
              <a:t>Sh</a:t>
            </a:r>
            <a:r>
              <a:rPr lang="en-GB" altLang="en-US" sz="3200" dirty="0"/>
              <a:t> </a:t>
            </a:r>
            <a:r>
              <a:rPr lang="en-GB" altLang="en-US" sz="3200" u="sng" dirty="0" err="1"/>
              <a:t>ee</a:t>
            </a:r>
            <a:r>
              <a:rPr lang="en-GB" altLang="en-US" sz="3200" dirty="0"/>
              <a:t> p  </a:t>
            </a:r>
          </a:p>
          <a:p>
            <a:endParaRPr lang="en-GB" altLang="en-US" dirty="0"/>
          </a:p>
        </p:txBody>
      </p:sp>
    </p:spTree>
    <p:extLst>
      <p:ext uri="{BB962C8B-B14F-4D97-AF65-F5344CB8AC3E}">
        <p14:creationId xmlns:p14="http://schemas.microsoft.com/office/powerpoint/2010/main" val="418705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40823"/>
          </a:xfrm>
          <a:prstGeom prst="rect">
            <a:avLst/>
          </a:prstGeom>
          <a:noFill/>
        </p:spPr>
      </p:pic>
      <p:sp>
        <p:nvSpPr>
          <p:cNvPr id="2" name="Rectangle 1"/>
          <p:cNvSpPr/>
          <p:nvPr/>
        </p:nvSpPr>
        <p:spPr>
          <a:xfrm>
            <a:off x="1201783" y="1378644"/>
            <a:ext cx="7106194" cy="400110"/>
          </a:xfrm>
          <a:prstGeom prst="rect">
            <a:avLst/>
          </a:prstGeom>
        </p:spPr>
        <p:txBody>
          <a:bodyPr wrap="square">
            <a:spAutoFit/>
          </a:bodyPr>
          <a:lstStyle/>
          <a:p>
            <a:pPr>
              <a:spcBef>
                <a:spcPct val="0"/>
              </a:spcBef>
            </a:pPr>
            <a:r>
              <a:rPr lang="en-GB" altLang="en-US" sz="2000" b="1" dirty="0"/>
              <a:t>Every day the children have a 20 minute session of phonics </a:t>
            </a:r>
            <a:endParaRPr lang="en-GB" sz="2000" b="1" dirty="0"/>
          </a:p>
        </p:txBody>
      </p:sp>
      <p:sp>
        <p:nvSpPr>
          <p:cNvPr id="3" name="Rectangle 2"/>
          <p:cNvSpPr/>
          <p:nvPr/>
        </p:nvSpPr>
        <p:spPr>
          <a:xfrm>
            <a:off x="1159989" y="2091531"/>
            <a:ext cx="7559040" cy="3224847"/>
          </a:xfrm>
          <a:prstGeom prst="rect">
            <a:avLst/>
          </a:prstGeom>
        </p:spPr>
        <p:txBody>
          <a:bodyPr wrap="square">
            <a:spAutoFit/>
          </a:bodyPr>
          <a:lstStyle/>
          <a:p>
            <a:r>
              <a:rPr lang="en-GB" altLang="en-US" sz="2000" b="1" dirty="0">
                <a:solidFill>
                  <a:srgbClr val="FF0000"/>
                </a:solidFill>
              </a:rPr>
              <a:t>Blending</a:t>
            </a:r>
            <a:r>
              <a:rPr lang="en-GB" altLang="en-US" sz="2000" b="1" dirty="0"/>
              <a:t> : Putting the sounds together to read a word. </a:t>
            </a:r>
          </a:p>
          <a:p>
            <a:endParaRPr lang="en-GB" altLang="en-US" sz="2000" b="1" dirty="0"/>
          </a:p>
          <a:p>
            <a:r>
              <a:rPr lang="en-GB" altLang="en-US" sz="2000" b="1" dirty="0">
                <a:solidFill>
                  <a:srgbClr val="FF0000"/>
                </a:solidFill>
              </a:rPr>
              <a:t>Segmenting</a:t>
            </a:r>
            <a:r>
              <a:rPr lang="en-GB" altLang="en-US" sz="2000" b="1" dirty="0"/>
              <a:t> is breaking up a word into its sounds. </a:t>
            </a:r>
          </a:p>
          <a:p>
            <a:endParaRPr lang="en-GB" altLang="en-US" sz="2000" b="1" dirty="0"/>
          </a:p>
          <a:p>
            <a:r>
              <a:rPr lang="en-GB" altLang="en-US" sz="2000" b="1" dirty="0">
                <a:solidFill>
                  <a:srgbClr val="FF0000"/>
                </a:solidFill>
              </a:rPr>
              <a:t>Tricky words (red words)</a:t>
            </a:r>
            <a:r>
              <a:rPr lang="en-GB" altLang="en-US" sz="2000" b="1" dirty="0"/>
              <a:t>: Words that cannot easily be blended: I, the, was</a:t>
            </a:r>
          </a:p>
          <a:p>
            <a:endParaRPr lang="en-GB" altLang="en-US" sz="2000" b="1" dirty="0"/>
          </a:p>
          <a:p>
            <a:r>
              <a:rPr lang="en-GB" altLang="en-US" sz="2000" b="1" dirty="0">
                <a:solidFill>
                  <a:srgbClr val="FF0000"/>
                </a:solidFill>
              </a:rPr>
              <a:t>CVC</a:t>
            </a:r>
            <a:r>
              <a:rPr lang="en-GB" altLang="en-US" sz="2000" b="1" dirty="0"/>
              <a:t>: Stands for consonant sound, vowel sound, consonant sound (cat, pin, cup).</a:t>
            </a:r>
          </a:p>
          <a:p>
            <a:endParaRPr lang="en-GB" altLang="en-US" dirty="0"/>
          </a:p>
        </p:txBody>
      </p:sp>
    </p:spTree>
    <p:extLst>
      <p:ext uri="{BB962C8B-B14F-4D97-AF65-F5344CB8AC3E}">
        <p14:creationId xmlns:p14="http://schemas.microsoft.com/office/powerpoint/2010/main" val="233205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40823"/>
          </a:xfrm>
          <a:prstGeom prst="rect">
            <a:avLst/>
          </a:prstGeom>
          <a:noFill/>
        </p:spPr>
      </p:pic>
      <p:sp>
        <p:nvSpPr>
          <p:cNvPr id="6" name="Rectangle 5"/>
          <p:cNvSpPr/>
          <p:nvPr/>
        </p:nvSpPr>
        <p:spPr>
          <a:xfrm>
            <a:off x="611188" y="2168525"/>
            <a:ext cx="7632700" cy="3539430"/>
          </a:xfrm>
          <a:prstGeom prst="rect">
            <a:avLst/>
          </a:prstGeom>
        </p:spPr>
        <p:txBody>
          <a:bodyPr>
            <a:spAutoFit/>
          </a:bodyPr>
          <a:lstStyle/>
          <a:p>
            <a:pPr eaLnBrk="1" fontAlgn="auto" hangingPunct="1">
              <a:spcAft>
                <a:spcPts val="0"/>
              </a:spcAft>
              <a:buFont typeface="Wingdings" pitchFamily="2" charset="2"/>
              <a:buNone/>
              <a:defRPr/>
            </a:pPr>
            <a:endParaRPr lang="en-GB" sz="2800" dirty="0">
              <a:solidFill>
                <a:srgbClr val="002060"/>
              </a:solidFill>
              <a:latin typeface="Calibri" panose="020F0502020204030204" pitchFamily="34" charset="0"/>
              <a:cs typeface="Calibri" panose="020F0502020204030204" pitchFamily="34" charset="0"/>
            </a:endParaRPr>
          </a:p>
          <a:p>
            <a:pPr eaLnBrk="1" fontAlgn="auto" hangingPunct="1">
              <a:spcAft>
                <a:spcPts val="0"/>
              </a:spcAft>
              <a:buFont typeface="Wingdings" pitchFamily="2" charset="2"/>
              <a:buNone/>
              <a:defRPr/>
            </a:pPr>
            <a:r>
              <a:rPr lang="en-GB" sz="2800" dirty="0">
                <a:solidFill>
                  <a:srgbClr val="002060"/>
                </a:solidFill>
                <a:latin typeface="Calibri" panose="020F0502020204030204" pitchFamily="34" charset="0"/>
                <a:cs typeface="Calibri" panose="020F0502020204030204" pitchFamily="34" charset="0"/>
              </a:rPr>
              <a:t>Sam is a girl.  She went to the park.  She went to play football. </a:t>
            </a:r>
          </a:p>
          <a:p>
            <a:pPr eaLnBrk="1" fontAlgn="auto" hangingPunct="1">
              <a:spcAft>
                <a:spcPts val="0"/>
              </a:spcAft>
              <a:buFont typeface="Wingdings" pitchFamily="2" charset="2"/>
              <a:buNone/>
              <a:defRPr/>
            </a:pPr>
            <a:endParaRPr lang="en-GB" sz="2800" dirty="0">
              <a:latin typeface="Calibri" panose="020F0502020204030204" pitchFamily="34" charset="0"/>
              <a:cs typeface="Calibri" panose="020F0502020204030204" pitchFamily="34" charset="0"/>
            </a:endParaRPr>
          </a:p>
          <a:p>
            <a:pPr marL="514350" indent="-514350" eaLnBrk="1" fontAlgn="auto" hangingPunct="1">
              <a:spcAft>
                <a:spcPts val="0"/>
              </a:spcAft>
              <a:buFont typeface="+mj-lt"/>
              <a:buAutoNum type="arabicPeriod"/>
              <a:defRPr/>
            </a:pPr>
            <a:r>
              <a:rPr lang="en-GB" sz="2800" dirty="0">
                <a:solidFill>
                  <a:srgbClr val="002060"/>
                </a:solidFill>
                <a:latin typeface="Calibri" panose="020F0502020204030204" pitchFamily="34" charset="0"/>
                <a:cs typeface="Calibri" panose="020F0502020204030204" pitchFamily="34" charset="0"/>
              </a:rPr>
              <a:t>Who is Sam?</a:t>
            </a:r>
          </a:p>
          <a:p>
            <a:pPr marL="514350" indent="-514350" eaLnBrk="1" fontAlgn="auto" hangingPunct="1">
              <a:spcAft>
                <a:spcPts val="0"/>
              </a:spcAft>
              <a:buFont typeface="+mj-lt"/>
              <a:buAutoNum type="arabicPeriod"/>
              <a:defRPr/>
            </a:pPr>
            <a:r>
              <a:rPr lang="en-GB" sz="2800" dirty="0">
                <a:solidFill>
                  <a:srgbClr val="002060"/>
                </a:solidFill>
                <a:latin typeface="Calibri" panose="020F0502020204030204" pitchFamily="34" charset="0"/>
                <a:cs typeface="Calibri" panose="020F0502020204030204" pitchFamily="34" charset="0"/>
              </a:rPr>
              <a:t>Where did she go?</a:t>
            </a:r>
          </a:p>
          <a:p>
            <a:pPr marL="514350" indent="-514350" eaLnBrk="1" fontAlgn="auto" hangingPunct="1">
              <a:spcAft>
                <a:spcPts val="0"/>
              </a:spcAft>
              <a:buFont typeface="+mj-lt"/>
              <a:buAutoNum type="arabicPeriod"/>
              <a:defRPr/>
            </a:pPr>
            <a:r>
              <a:rPr lang="en-GB" sz="2800" dirty="0">
                <a:solidFill>
                  <a:srgbClr val="002060"/>
                </a:solidFill>
                <a:latin typeface="Calibri" panose="020F0502020204030204" pitchFamily="34" charset="0"/>
                <a:cs typeface="Calibri" panose="020F0502020204030204" pitchFamily="34" charset="0"/>
              </a:rPr>
              <a:t>Why did she go to the park?</a:t>
            </a:r>
          </a:p>
          <a:p>
            <a:pPr marL="514350" indent="-514350" eaLnBrk="1" fontAlgn="auto" hangingPunct="1">
              <a:spcAft>
                <a:spcPts val="0"/>
              </a:spcAft>
              <a:buFont typeface="+mj-lt"/>
              <a:buAutoNum type="arabicPeriod"/>
              <a:defRPr/>
            </a:pPr>
            <a:r>
              <a:rPr lang="en-GB" sz="2800" dirty="0">
                <a:solidFill>
                  <a:srgbClr val="002060"/>
                </a:solidFill>
                <a:latin typeface="Calibri" panose="020F0502020204030204" pitchFamily="34" charset="0"/>
                <a:cs typeface="Calibri" panose="020F0502020204030204" pitchFamily="34" charset="0"/>
              </a:rPr>
              <a:t>Who will Sam play with? </a:t>
            </a:r>
            <a:r>
              <a:rPr lang="en-GB" sz="2800" dirty="0">
                <a:solidFill>
                  <a:srgbClr val="FF0000"/>
                </a:solidFill>
                <a:latin typeface="Calibri" panose="020F0502020204030204" pitchFamily="34" charset="0"/>
                <a:cs typeface="Calibri" panose="020F0502020204030204" pitchFamily="34" charset="0"/>
              </a:rPr>
              <a:t>(prediction) </a:t>
            </a:r>
            <a:endParaRPr lang="en-GB" sz="2800" dirty="0">
              <a:solidFill>
                <a:srgbClr val="002060"/>
              </a:solidFill>
              <a:latin typeface="Calibri" panose="020F0502020204030204" pitchFamily="34" charset="0"/>
              <a:cs typeface="Calibri" panose="020F0502020204030204" pitchFamily="34" charset="0"/>
            </a:endParaRPr>
          </a:p>
        </p:txBody>
      </p:sp>
      <p:sp>
        <p:nvSpPr>
          <p:cNvPr id="2" name="Rectangle 1"/>
          <p:cNvSpPr/>
          <p:nvPr/>
        </p:nvSpPr>
        <p:spPr>
          <a:xfrm>
            <a:off x="1605990" y="968196"/>
            <a:ext cx="8980019" cy="1200329"/>
          </a:xfrm>
          <a:prstGeom prst="rect">
            <a:avLst/>
          </a:prstGeom>
        </p:spPr>
        <p:txBody>
          <a:bodyPr wrap="square">
            <a:spAutoFit/>
          </a:bodyPr>
          <a:lstStyle/>
          <a:p>
            <a:pPr algn="ctr"/>
            <a:r>
              <a:rPr lang="en-GB" altLang="en-US" sz="3600" dirty="0">
                <a:latin typeface="Calibri" panose="020F0502020204030204" pitchFamily="34" charset="0"/>
                <a:cs typeface="Calibri" panose="020F0502020204030204" pitchFamily="34" charset="0"/>
              </a:rPr>
              <a:t>Comprehension</a:t>
            </a:r>
          </a:p>
          <a:p>
            <a:r>
              <a:rPr lang="en-GB" sz="3600" dirty="0">
                <a:solidFill>
                  <a:srgbClr val="FF0000"/>
                </a:solidFill>
                <a:latin typeface="Calibri" panose="020F0502020204030204" pitchFamily="34" charset="0"/>
                <a:cs typeface="Calibri" panose="020F0502020204030204" pitchFamily="34" charset="0"/>
              </a:rPr>
              <a:t>Reading for understanding. </a:t>
            </a:r>
          </a:p>
        </p:txBody>
      </p:sp>
    </p:spTree>
    <p:extLst>
      <p:ext uri="{BB962C8B-B14F-4D97-AF65-F5344CB8AC3E}">
        <p14:creationId xmlns:p14="http://schemas.microsoft.com/office/powerpoint/2010/main" val="78196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708" y="287382"/>
            <a:ext cx="1062446" cy="103378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21771"/>
            <a:ext cx="12192000" cy="1140823"/>
          </a:xfrm>
          <a:prstGeom prst="rect">
            <a:avLst/>
          </a:prstGeom>
          <a:noFill/>
        </p:spPr>
      </p:pic>
      <p:sp>
        <p:nvSpPr>
          <p:cNvPr id="6" name="Rectangle 5"/>
          <p:cNvSpPr/>
          <p:nvPr/>
        </p:nvSpPr>
        <p:spPr>
          <a:xfrm>
            <a:off x="2208484" y="745388"/>
            <a:ext cx="7033578" cy="707886"/>
          </a:xfrm>
          <a:prstGeom prst="rect">
            <a:avLst/>
          </a:prstGeom>
        </p:spPr>
        <p:txBody>
          <a:bodyPr wrap="square">
            <a:spAutoFit/>
          </a:bodyPr>
          <a:lstStyle/>
          <a:p>
            <a:pPr algn="ctr">
              <a:spcBef>
                <a:spcPct val="0"/>
              </a:spcBef>
            </a:pPr>
            <a:r>
              <a:rPr lang="en-GB" altLang="en-US" sz="4000" b="1" dirty="0">
                <a:solidFill>
                  <a:srgbClr val="0070C0"/>
                </a:solidFill>
                <a:latin typeface="Calibri" panose="020F0502020204030204" pitchFamily="34" charset="0"/>
                <a:cs typeface="Calibri" panose="020F0502020204030204" pitchFamily="34" charset="0"/>
              </a:rPr>
              <a:t>Reading</a:t>
            </a:r>
            <a:r>
              <a:rPr lang="en-GB" altLang="en-US" sz="2400" b="1" dirty="0">
                <a:solidFill>
                  <a:srgbClr val="0070C0"/>
                </a:solidFill>
                <a:latin typeface="Calibri" panose="020F0502020204030204" pitchFamily="34" charset="0"/>
                <a:cs typeface="Calibri" panose="020F0502020204030204" pitchFamily="34" charset="0"/>
              </a:rPr>
              <a:t> </a:t>
            </a:r>
            <a:r>
              <a:rPr lang="en-GB" altLang="en-US" sz="4000" b="1" dirty="0">
                <a:solidFill>
                  <a:srgbClr val="0070C0"/>
                </a:solidFill>
                <a:latin typeface="Calibri" panose="020F0502020204030204" pitchFamily="34" charset="0"/>
                <a:cs typeface="Calibri" panose="020F0502020204030204" pitchFamily="34" charset="0"/>
              </a:rPr>
              <a:t>at home. </a:t>
            </a:r>
          </a:p>
        </p:txBody>
      </p:sp>
      <p:sp>
        <p:nvSpPr>
          <p:cNvPr id="13" name="TextBox 12"/>
          <p:cNvSpPr txBox="1">
            <a:spLocks noChangeArrowheads="1"/>
          </p:cNvSpPr>
          <p:nvPr/>
        </p:nvSpPr>
        <p:spPr bwMode="auto">
          <a:xfrm>
            <a:off x="6939720" y="2808406"/>
            <a:ext cx="53122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defRPr/>
            </a:pPr>
            <a:r>
              <a:rPr lang="en-GB" altLang="en-US" dirty="0">
                <a:latin typeface="Calibri" panose="020F0502020204030204" pitchFamily="34" charset="0"/>
                <a:cs typeface="Calibri" panose="020F0502020204030204" pitchFamily="34" charset="0"/>
              </a:rPr>
              <a:t>Reinforcing taught phonemes/sight words</a:t>
            </a:r>
          </a:p>
          <a:p>
            <a:pPr marL="285750" indent="-285750" eaLnBrk="1" hangingPunct="1">
              <a:buFontTx/>
              <a:buChar char="-"/>
              <a:defRPr/>
            </a:pPr>
            <a:r>
              <a:rPr lang="en-GB" altLang="en-US" dirty="0">
                <a:latin typeface="Calibri" panose="020F0502020204030204" pitchFamily="34" charset="0"/>
                <a:cs typeface="Calibri" panose="020F0502020204030204" pitchFamily="34" charset="0"/>
              </a:rPr>
              <a:t>Secret messages</a:t>
            </a:r>
          </a:p>
          <a:p>
            <a:pPr marL="285750" indent="-285750" eaLnBrk="1" hangingPunct="1">
              <a:buFontTx/>
              <a:buChar char="-"/>
              <a:defRPr/>
            </a:pPr>
            <a:r>
              <a:rPr lang="en-GB" altLang="en-US" dirty="0">
                <a:latin typeface="Calibri" panose="020F0502020204030204" pitchFamily="34" charset="0"/>
                <a:cs typeface="Calibri" panose="020F0502020204030204" pitchFamily="34" charset="0"/>
              </a:rPr>
              <a:t>Matching games</a:t>
            </a:r>
          </a:p>
          <a:p>
            <a:pPr marL="285750" indent="-285750" eaLnBrk="1" hangingPunct="1">
              <a:buFontTx/>
              <a:buChar char="-"/>
              <a:defRPr/>
            </a:pPr>
            <a:r>
              <a:rPr lang="en-GB" altLang="en-US" dirty="0">
                <a:latin typeface="Calibri" panose="020F0502020204030204" pitchFamily="34" charset="0"/>
                <a:cs typeface="Calibri" panose="020F0502020204030204" pitchFamily="34" charset="0"/>
              </a:rPr>
              <a:t>Hide and </a:t>
            </a:r>
            <a:r>
              <a:rPr lang="en-GB" altLang="en-US" dirty="0" smtClean="0">
                <a:latin typeface="Calibri" panose="020F0502020204030204" pitchFamily="34" charset="0"/>
                <a:cs typeface="Calibri" panose="020F0502020204030204" pitchFamily="34" charset="0"/>
              </a:rPr>
              <a:t>seek - can you find the sound s? how many things can you find that start with t?</a:t>
            </a:r>
            <a:endParaRPr lang="en-GB" altLang="en-US" dirty="0">
              <a:latin typeface="Calibri" panose="020F0502020204030204" pitchFamily="34" charset="0"/>
              <a:cs typeface="Calibri" panose="020F0502020204030204" pitchFamily="34" charset="0"/>
            </a:endParaRPr>
          </a:p>
          <a:p>
            <a:pPr marL="285750" indent="-285750" eaLnBrk="1" hangingPunct="1">
              <a:buFontTx/>
              <a:buChar char="-"/>
              <a:defRPr/>
            </a:pPr>
            <a:r>
              <a:rPr lang="en-GB" altLang="en-US" dirty="0" smtClean="0">
                <a:latin typeface="Calibri" panose="020F0502020204030204" pitchFamily="34" charset="0"/>
                <a:cs typeface="Calibri" panose="020F0502020204030204" pitchFamily="34" charset="0"/>
              </a:rPr>
              <a:t>Sound spotting – can you spot m?</a:t>
            </a:r>
            <a:endParaRPr lang="en-GB" altLang="en-US" dirty="0">
              <a:latin typeface="Calibri" panose="020F0502020204030204" pitchFamily="34" charset="0"/>
              <a:cs typeface="Calibri" panose="020F0502020204030204" pitchFamily="34" charset="0"/>
            </a:endParaRPr>
          </a:p>
        </p:txBody>
      </p:sp>
      <p:sp>
        <p:nvSpPr>
          <p:cNvPr id="2" name="TextBox 1"/>
          <p:cNvSpPr txBox="1"/>
          <p:nvPr/>
        </p:nvSpPr>
        <p:spPr>
          <a:xfrm>
            <a:off x="496389" y="1484968"/>
            <a:ext cx="4650378" cy="4678204"/>
          </a:xfrm>
          <a:prstGeom prst="rect">
            <a:avLst/>
          </a:prstGeom>
          <a:noFill/>
        </p:spPr>
        <p:txBody>
          <a:bodyPr wrap="square" rtlCol="0">
            <a:spAutoFit/>
          </a:bodyPr>
          <a:lstStyle/>
          <a:p>
            <a:pPr marL="285750" indent="-285750">
              <a:buFont typeface="Arial" panose="020B0604020202020204" pitchFamily="34" charset="0"/>
              <a:buChar char="•"/>
            </a:pPr>
            <a:r>
              <a:rPr lang="en-GB" sz="2000" dirty="0"/>
              <a:t>Reading out and about -  signs, road names.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Bedtime stories.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Oral blending games,  c-a-t</a:t>
            </a:r>
          </a:p>
          <a:p>
            <a:pPr marL="285750" indent="-285750">
              <a:buFont typeface="Arial" panose="020B0604020202020204" pitchFamily="34" charset="0"/>
              <a:buChar char="•"/>
            </a:pPr>
            <a:r>
              <a:rPr lang="en-GB" sz="2000" dirty="0"/>
              <a:t>Can you get your s-o-</a:t>
            </a:r>
            <a:r>
              <a:rPr lang="en-GB" sz="2000" dirty="0" err="1"/>
              <a:t>ck</a:t>
            </a:r>
            <a:r>
              <a:rPr lang="en-GB" sz="2000" dirty="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Be a good role model </a:t>
            </a:r>
          </a:p>
          <a:p>
            <a:pPr marL="285750" indent="-285750">
              <a:buFontTx/>
              <a:buChar char="-"/>
            </a:pPr>
            <a:r>
              <a:rPr lang="en-GB" sz="2000" dirty="0"/>
              <a:t>Reading</a:t>
            </a:r>
          </a:p>
          <a:p>
            <a:pPr marL="285750" indent="-285750">
              <a:buFontTx/>
              <a:buChar char="-"/>
            </a:pPr>
            <a:r>
              <a:rPr lang="en-GB" sz="2000" dirty="0"/>
              <a:t>pronunciation. </a:t>
            </a:r>
          </a:p>
          <a:p>
            <a:pPr marL="285750" indent="-285750">
              <a:buFontTx/>
              <a:buChar char="-"/>
            </a:pPr>
            <a:endParaRPr lang="en-GB" sz="2000" dirty="0"/>
          </a:p>
          <a:p>
            <a:pPr marL="285750" indent="-285750">
              <a:buFont typeface="Arial" panose="020B0604020202020204" pitchFamily="34" charset="0"/>
              <a:buChar char="•"/>
            </a:pPr>
            <a:r>
              <a:rPr lang="en-GB" sz="2000" dirty="0"/>
              <a:t>Visit the library. </a:t>
            </a:r>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1720449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497</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Cirencester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Sharon</dc:creator>
  <cp:lastModifiedBy>Hooper, Sharon</cp:lastModifiedBy>
  <cp:revision>40</cp:revision>
  <dcterms:created xsi:type="dcterms:W3CDTF">2021-10-19T15:14:11Z</dcterms:created>
  <dcterms:modified xsi:type="dcterms:W3CDTF">2023-09-20T13:40:53Z</dcterms:modified>
</cp:coreProperties>
</file>